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00" r:id="rId3"/>
    <p:sldId id="257" r:id="rId4"/>
    <p:sldId id="262" r:id="rId5"/>
    <p:sldId id="297" r:id="rId6"/>
    <p:sldId id="292" r:id="rId7"/>
    <p:sldId id="293" r:id="rId8"/>
    <p:sldId id="294" r:id="rId9"/>
    <p:sldId id="295" r:id="rId10"/>
    <p:sldId id="298" r:id="rId11"/>
    <p:sldId id="273" r:id="rId12"/>
    <p:sldId id="299" r:id="rId13"/>
    <p:sldId id="287" r:id="rId14"/>
    <p:sldId id="281" r:id="rId15"/>
    <p:sldId id="301" r:id="rId16"/>
    <p:sldId id="277" r:id="rId1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386" autoAdjust="0"/>
  </p:normalViewPr>
  <p:slideViewPr>
    <p:cSldViewPr>
      <p:cViewPr varScale="1">
        <p:scale>
          <a:sx n="64" d="100"/>
          <a:sy n="64" d="100"/>
        </p:scale>
        <p:origin x="100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958" y="-9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14560D95-01A3-4199-BC1F-49AF407E66B0}" type="datetimeFigureOut">
              <a:rPr kumimoji="1" lang="ja-JP" altLang="en-US" smtClean="0"/>
              <a:pPr/>
              <a:t>2023/2/2</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E8AFEFE9-1301-4E29-9D5C-D27D50A6D29D}" type="slidenum">
              <a:rPr kumimoji="1" lang="ja-JP" altLang="en-US" smtClean="0"/>
              <a:pPr/>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298EE113-698C-4305-9F6F-76208054158B}" type="datetimeFigureOut">
              <a:rPr kumimoji="1" lang="ja-JP" altLang="en-US" smtClean="0"/>
              <a:pPr/>
              <a:t>2023/2/2</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D3004E95-0AA7-4044-A3A6-E49FC8FCFB4B}"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a:solidFill>
                  <a:schemeClr val="tx1"/>
                </a:solidFill>
              </a:rPr>
              <a:t>薬物は心や体にも悪い影響を与えます。</a:t>
            </a:r>
            <a:endParaRPr kumimoji="1" lang="en-US" altLang="ja-JP" sz="1400" dirty="0">
              <a:solidFill>
                <a:schemeClr val="tx1"/>
              </a:solidFill>
            </a:endParaRPr>
          </a:p>
          <a:p>
            <a:r>
              <a:rPr kumimoji="1" lang="ja-JP" altLang="en-US" sz="1400" dirty="0">
                <a:solidFill>
                  <a:schemeClr val="tx1"/>
                </a:solidFill>
              </a:rPr>
              <a:t>例えば、脳が正常に働かなくなるので、幻覚を見てしまうことがあります。</a:t>
            </a:r>
            <a:endParaRPr kumimoji="1" lang="en-US" altLang="ja-JP" sz="1400" dirty="0">
              <a:solidFill>
                <a:schemeClr val="tx1"/>
              </a:solidFill>
            </a:endParaRPr>
          </a:p>
          <a:p>
            <a:r>
              <a:rPr kumimoji="1" lang="ja-JP" altLang="en-US" sz="1400" dirty="0">
                <a:solidFill>
                  <a:schemeClr val="tx1"/>
                </a:solidFill>
              </a:rPr>
              <a:t>過去に自分が見た嫌な虫などが、今の自分の手に重なって見えてしまったりすることもあります。</a:t>
            </a:r>
            <a:endParaRPr kumimoji="1" lang="en-US" altLang="ja-JP" sz="1400" dirty="0">
              <a:solidFill>
                <a:schemeClr val="tx1"/>
              </a:solidFill>
            </a:endParaRPr>
          </a:p>
          <a:p>
            <a:r>
              <a:rPr kumimoji="1" lang="ja-JP" altLang="en-US" sz="1400" dirty="0">
                <a:solidFill>
                  <a:schemeClr val="tx1"/>
                </a:solidFill>
              </a:rPr>
              <a:t>虫を取ろうとしても取れないので、必死で虫を取ろうとし、自分の手を傷つけてしまうこともあります。</a:t>
            </a:r>
            <a:endParaRPr kumimoji="1" lang="en-US" altLang="ja-JP" sz="1400" dirty="0">
              <a:solidFill>
                <a:schemeClr val="tx1"/>
              </a:solidFill>
            </a:endParaRPr>
          </a:p>
          <a:p>
            <a:r>
              <a:rPr kumimoji="1" lang="ja-JP" altLang="en-US" sz="1400" dirty="0">
                <a:solidFill>
                  <a:schemeClr val="tx1"/>
                </a:solidFill>
              </a:rPr>
              <a:t>他にも、実際にない音が聞こえてきたり、「追いかけられている」「殺される」などと思い込んでしまったりして人を傷つけてしまうこともあります。</a:t>
            </a:r>
            <a:endParaRPr kumimoji="1" lang="en-US" altLang="ja-JP" sz="1400" dirty="0">
              <a:solidFill>
                <a:schemeClr val="tx1"/>
              </a:solidFill>
            </a:endParaRPr>
          </a:p>
          <a:p>
            <a:r>
              <a:rPr kumimoji="1" lang="ja-JP" altLang="en-US" sz="1400" dirty="0">
                <a:solidFill>
                  <a:schemeClr val="tx1"/>
                </a:solidFill>
              </a:rPr>
              <a:t>体への害としては、視力が低下したり、歯がぼろぼろになったりします。</a:t>
            </a:r>
            <a:endParaRPr kumimoji="1" lang="en-US" altLang="ja-JP" sz="1400" dirty="0">
              <a:solidFill>
                <a:schemeClr val="tx1"/>
              </a:solidFill>
            </a:endParaRPr>
          </a:p>
          <a:p>
            <a:r>
              <a:rPr kumimoji="1" lang="ja-JP" altLang="en-US" sz="1400" dirty="0">
                <a:solidFill>
                  <a:schemeClr val="tx1"/>
                </a:solidFill>
              </a:rPr>
              <a:t>また、生まれてくる子どもに異常がでてしまったり、注射で乱用した場合はエイズなどの感染症にかかったりすることもあります。</a:t>
            </a:r>
            <a:endParaRPr kumimoji="1" lang="en-US" altLang="ja-JP" sz="1400" dirty="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a:t>薬物を買うにはたくさんのお金が必要です。</a:t>
            </a:r>
            <a:endParaRPr kumimoji="1" lang="en-US" altLang="ja-JP" sz="1400" dirty="0"/>
          </a:p>
          <a:p>
            <a:r>
              <a:rPr kumimoji="1" lang="ja-JP" altLang="en-US" sz="1400" dirty="0"/>
              <a:t>薬物を買うお金を手に入れるために恐喝したり、強盗したり、凶悪犯罪を犯してしまうこともあります。</a:t>
            </a:r>
            <a:endParaRPr kumimoji="1" lang="en-US" altLang="ja-JP" sz="1400" dirty="0"/>
          </a:p>
          <a:p>
            <a:r>
              <a:rPr lang="ja-JP" altLang="en-US" sz="1400" dirty="0">
                <a:solidFill>
                  <a:schemeClr val="tx1"/>
                </a:solidFill>
              </a:rPr>
              <a:t>違法な薬物は持っているだけで逮捕され、刑務所に入れられることもあります。</a:t>
            </a:r>
            <a:endParaRPr lang="en-US" altLang="ja-JP" sz="1400" dirty="0">
              <a:solidFill>
                <a:schemeClr val="tx1"/>
              </a:solidFill>
            </a:endParaRPr>
          </a:p>
          <a:p>
            <a:r>
              <a:rPr lang="ja-JP" altLang="en-US" sz="1400" dirty="0">
                <a:solidFill>
                  <a:schemeClr val="tx1"/>
                </a:solidFill>
              </a:rPr>
              <a:t>そうなると、住んでいた地域に住みづらくなったり、将来、仕事につくことが難しくなったり、大きな代償を払わなくてはいけません。</a:t>
            </a:r>
            <a:endParaRPr lang="en-US" altLang="ja-JP" sz="1400" dirty="0">
              <a:solidFill>
                <a:schemeClr val="tx1"/>
              </a:solidFill>
            </a:endParaRPr>
          </a:p>
          <a:p>
            <a:r>
              <a:rPr lang="ja-JP" altLang="en-US" sz="1400" dirty="0">
                <a:solidFill>
                  <a:schemeClr val="tx1"/>
                </a:solidFill>
              </a:rPr>
              <a:t>家族や友達、先生も悲しみます。</a:t>
            </a:r>
            <a:endParaRPr lang="en-US" altLang="ja-JP" sz="1400" dirty="0">
              <a:solidFill>
                <a:schemeClr val="tx1"/>
              </a:solidFill>
            </a:endParaRPr>
          </a:p>
          <a:p>
            <a:r>
              <a:rPr lang="ja-JP" altLang="en-US" sz="1400" dirty="0">
                <a:solidFill>
                  <a:schemeClr val="tx1"/>
                </a:solidFill>
              </a:rPr>
              <a:t>自分の将来だけでなく、家族などへの影響も考えると薬物の乱用には何もいいことはありません。</a:t>
            </a:r>
            <a:endParaRPr kumimoji="1" lang="ja-JP" altLang="en-US" sz="1400" dirty="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400" dirty="0">
                <a:solidFill>
                  <a:schemeClr val="tx1"/>
                </a:solidFill>
              </a:rPr>
              <a:t>１回だけ使ってみたいな、使ってみて危なそうだったらやめればいいし、と思う人もいるかもしれません。</a:t>
            </a:r>
            <a:endParaRPr lang="en-US" altLang="ja-JP" sz="1400" dirty="0">
              <a:solidFill>
                <a:schemeClr val="tx1"/>
              </a:solidFill>
            </a:endParaRPr>
          </a:p>
          <a:p>
            <a:r>
              <a:rPr lang="ja-JP" altLang="en-US" sz="1400" dirty="0">
                <a:solidFill>
                  <a:schemeClr val="tx1"/>
                </a:solidFill>
              </a:rPr>
              <a:t>しかし</a:t>
            </a:r>
            <a:r>
              <a:rPr lang="ja-JP" altLang="en-US" sz="1400">
                <a:solidFill>
                  <a:schemeClr val="tx1"/>
                </a:solidFill>
              </a:rPr>
              <a:t>、薬物の</a:t>
            </a:r>
            <a:r>
              <a:rPr lang="ja-JP" altLang="en-US" sz="1400" dirty="0">
                <a:solidFill>
                  <a:schemeClr val="tx1"/>
                </a:solidFill>
              </a:rPr>
              <a:t>恐ろしいところは、　たった１回使っただけでも自分の意志では止められなくなる　「依存症」におちいってしまうことです。</a:t>
            </a:r>
            <a:endParaRPr lang="en-US" altLang="ja-JP" sz="1400" dirty="0">
              <a:solidFill>
                <a:schemeClr val="tx1"/>
              </a:solidFill>
            </a:endParaRPr>
          </a:p>
          <a:p>
            <a:r>
              <a:rPr lang="ja-JP" altLang="en-US" sz="1400" dirty="0">
                <a:solidFill>
                  <a:schemeClr val="tx1"/>
                </a:solidFill>
              </a:rPr>
              <a:t>また、くり返し使っているうちに同じ量では効かなくなる「耐性」というものがでてきます。</a:t>
            </a:r>
          </a:p>
          <a:p>
            <a:r>
              <a:rPr lang="ja-JP" altLang="en-US" sz="1400" dirty="0">
                <a:solidFill>
                  <a:schemeClr val="tx1"/>
                </a:solidFill>
              </a:rPr>
              <a:t>この「依存症」と「耐性」によって、薬物を使う量や回数が増える悪循環に陥ってしまいます。</a:t>
            </a:r>
            <a:endParaRPr kumimoji="1" lang="en-US" altLang="ja-JP" sz="1400" dirty="0">
              <a:solidFill>
                <a:schemeClr val="tx1"/>
              </a:solidFill>
            </a:endParaRPr>
          </a:p>
          <a:p>
            <a:r>
              <a:rPr kumimoji="1" lang="ja-JP" altLang="en-US" sz="1400" dirty="0">
                <a:solidFill>
                  <a:schemeClr val="tx1"/>
                </a:solidFill>
              </a:rPr>
              <a:t>１回だけでも、絶対に使ってはだめです。</a:t>
            </a:r>
            <a:endParaRPr lang="en-US" altLang="ja-JP" sz="1400" dirty="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薬物は世界各国でも大きな社会問題となっているので、外国でも厳しく罰せられます。</a:t>
            </a:r>
            <a:endParaRPr kumimoji="1" lang="en-US" altLang="ja-JP" sz="1400" dirty="0">
              <a:solidFill>
                <a:schemeClr val="tx1"/>
              </a:solidFill>
            </a:endParaRPr>
          </a:p>
          <a:p>
            <a:r>
              <a:rPr kumimoji="1" lang="ja-JP" altLang="en-US" sz="1400" dirty="0">
                <a:solidFill>
                  <a:schemeClr val="tx1"/>
                </a:solidFill>
              </a:rPr>
              <a:t>日本では薬物を持っていて捕まっても、刑務所に入れられることはありますが、死刑になることはありません。</a:t>
            </a:r>
            <a:endParaRPr kumimoji="1" lang="en-US" altLang="ja-JP" sz="1400" dirty="0">
              <a:solidFill>
                <a:schemeClr val="tx1"/>
              </a:solidFill>
            </a:endParaRPr>
          </a:p>
          <a:p>
            <a:r>
              <a:rPr kumimoji="1" lang="ja-JP" altLang="en-US" sz="1400" dirty="0">
                <a:solidFill>
                  <a:schemeClr val="tx1"/>
                </a:solidFill>
              </a:rPr>
              <a:t>しかし、外国では薬物を持っているだけで死刑になる国もあります。</a:t>
            </a:r>
            <a:endParaRPr kumimoji="1" lang="en-US" altLang="ja-JP" sz="1400" dirty="0">
              <a:solidFill>
                <a:schemeClr val="tx1"/>
              </a:solidFill>
            </a:endParaRPr>
          </a:p>
          <a:p>
            <a:r>
              <a:rPr kumimoji="1" lang="ja-JP" altLang="en-US" sz="1400" dirty="0">
                <a:solidFill>
                  <a:schemeClr val="tx1"/>
                </a:solidFill>
              </a:rPr>
              <a:t>海外旅行に行って、「お金をあげるから、友人にお土産を届けて欲しい」などと言われても絶対に知らない人から荷物を預かったりしてはいけません。</a:t>
            </a:r>
            <a:endParaRPr kumimoji="1" lang="en-US" altLang="ja-JP" sz="1400" dirty="0">
              <a:solidFill>
                <a:schemeClr val="tx1"/>
              </a:solidFill>
            </a:endParaRPr>
          </a:p>
          <a:p>
            <a:r>
              <a:rPr kumimoji="1" lang="ja-JP" altLang="en-US" sz="1400" dirty="0">
                <a:solidFill>
                  <a:schemeClr val="tx1"/>
                </a:solidFill>
              </a:rPr>
              <a:t>その荷物の中に違法な薬物が入っていた場合、捕まってしまいます。</a:t>
            </a:r>
            <a:endParaRPr kumimoji="1" lang="en-US" altLang="ja-JP" sz="1400" dirty="0">
              <a:solidFill>
                <a:schemeClr val="tx1"/>
              </a:solidFill>
            </a:endParaRPr>
          </a:p>
          <a:p>
            <a:r>
              <a:rPr kumimoji="1" lang="ja-JP" altLang="en-US" sz="1400" dirty="0">
                <a:solidFill>
                  <a:schemeClr val="tx1"/>
                </a:solidFill>
              </a:rPr>
              <a:t>「何が入っているか知らなかった」と言っても通用しません。</a:t>
            </a:r>
            <a:endParaRPr kumimoji="1" lang="en-US" altLang="ja-JP" sz="1400" dirty="0">
              <a:solidFill>
                <a:schemeClr val="tx1"/>
              </a:solidFill>
            </a:endParaRPr>
          </a:p>
          <a:p>
            <a:r>
              <a:rPr kumimoji="1" lang="ja-JP" altLang="en-US" sz="1400" dirty="0">
                <a:solidFill>
                  <a:schemeClr val="tx1"/>
                </a:solidFill>
              </a:rPr>
              <a:t>海外に行く時は、「お金をあげるから</a:t>
            </a:r>
            <a:r>
              <a:rPr kumimoji="1" lang="en-US" altLang="ja-JP" sz="1400" dirty="0">
                <a:solidFill>
                  <a:schemeClr val="tx1"/>
                </a:solidFill>
              </a:rPr>
              <a:t>…</a:t>
            </a:r>
            <a:r>
              <a:rPr kumimoji="1" lang="ja-JP" altLang="en-US" sz="1400" dirty="0">
                <a:solidFill>
                  <a:schemeClr val="tx1"/>
                </a:solidFill>
              </a:rPr>
              <a:t>」「旅行代を払うから</a:t>
            </a:r>
            <a:r>
              <a:rPr kumimoji="1" lang="en-US" altLang="ja-JP" sz="1400" dirty="0">
                <a:solidFill>
                  <a:schemeClr val="tx1"/>
                </a:solidFill>
              </a:rPr>
              <a:t>…</a:t>
            </a:r>
            <a:r>
              <a:rPr kumimoji="1" lang="ja-JP" altLang="en-US" sz="1400" dirty="0">
                <a:solidFill>
                  <a:schemeClr val="tx1"/>
                </a:solidFill>
              </a:rPr>
              <a:t>」といった甘い言葉にだまされないようにしましょう。</a:t>
            </a:r>
            <a:endParaRPr kumimoji="1" lang="en-US" altLang="ja-JP" sz="1400" dirty="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a:t>薬物乱用を誘う人は、どのような言葉で誘ってくるでしょう？</a:t>
            </a:r>
            <a:endParaRPr kumimoji="1" lang="en-US" altLang="ja-JP" sz="1400" dirty="0"/>
          </a:p>
          <a:p>
            <a:r>
              <a:rPr kumimoji="1" lang="ja-JP" altLang="en-US" sz="1400" dirty="0"/>
              <a:t>「やせられるよ」「勉強に集中できるよ」「疲れがとれるよ」「みんなやってるよ」「いい気持ちになるよ」</a:t>
            </a:r>
            <a:endParaRPr kumimoji="1" lang="en-US" altLang="ja-JP" sz="1400" dirty="0"/>
          </a:p>
          <a:p>
            <a:r>
              <a:rPr kumimoji="1" lang="ja-JP" altLang="en-US" sz="1400" dirty="0"/>
              <a:t>といった甘い言葉で誘ってきます。</a:t>
            </a:r>
            <a:endParaRPr kumimoji="1" lang="en-US" altLang="ja-JP" sz="1400" dirty="0"/>
          </a:p>
          <a:p>
            <a:r>
              <a:rPr kumimoji="1" lang="ja-JP" altLang="en-US" sz="1400" dirty="0"/>
              <a:t>こんな風に誘われたら、迷っている様子を見せずに、はっきりと断わることが大切です。</a:t>
            </a:r>
            <a:endParaRPr kumimoji="1" lang="en-US" altLang="ja-JP" sz="1400" dirty="0"/>
          </a:p>
          <a:p>
            <a:r>
              <a:rPr kumimoji="1" lang="ja-JP" altLang="en-US" sz="1400" dirty="0"/>
              <a:t>「僕はそう</a:t>
            </a:r>
            <a:r>
              <a:rPr kumimoji="1" lang="ja-JP" altLang="en-US" sz="1400" dirty="0" err="1"/>
              <a:t>いうの</a:t>
            </a:r>
            <a:r>
              <a:rPr kumimoji="1" lang="ja-JP" altLang="en-US" sz="1400" dirty="0"/>
              <a:t>使わないから」「今日は用事があるから帰るよ」など、はっきりと断わりましょう。</a:t>
            </a:r>
            <a:endParaRPr kumimoji="1" lang="en-US" altLang="ja-JP" sz="1400" dirty="0"/>
          </a:p>
          <a:p>
            <a:r>
              <a:rPr kumimoji="1" lang="ja-JP" altLang="en-US" sz="1400" dirty="0"/>
              <a:t>断われなかった場合は、すぐにその場から逃げてください。</a:t>
            </a:r>
            <a:endParaRPr kumimoji="1" lang="en-US" altLang="ja-JP" sz="1400" dirty="0"/>
          </a:p>
          <a:p>
            <a:r>
              <a:rPr lang="ja-JP" altLang="en-US" sz="1400" dirty="0">
                <a:solidFill>
                  <a:schemeClr val="tx1"/>
                </a:solidFill>
              </a:rPr>
              <a:t>そして、すぐに先生やお父さん、お母さんに相談しましょう。</a:t>
            </a:r>
            <a:endParaRPr lang="en-US" altLang="ja-JP" sz="1400" dirty="0">
              <a:solidFill>
                <a:schemeClr val="tx1"/>
              </a:solidFill>
            </a:endParaRPr>
          </a:p>
          <a:p>
            <a:r>
              <a:rPr lang="ja-JP" altLang="en-US" sz="1400" dirty="0">
                <a:solidFill>
                  <a:schemeClr val="tx1"/>
                </a:solidFill>
              </a:rPr>
              <a:t>友達から誘われた場合、大人に相談することが「友達を裏切ることになる」と思う人もいるかもしれませんが、友達の薬物乱用を止めないことの方が「裏切り」です。</a:t>
            </a:r>
            <a:endParaRPr lang="en-US" altLang="ja-JP" sz="1400" dirty="0">
              <a:solidFill>
                <a:schemeClr val="tx1"/>
              </a:solidFill>
            </a:endParaRPr>
          </a:p>
          <a:p>
            <a:r>
              <a:rPr lang="ja-JP" altLang="en-US" sz="1400" dirty="0">
                <a:solidFill>
                  <a:schemeClr val="tx1"/>
                </a:solidFill>
              </a:rPr>
              <a:t>相談することで自分も友達も救うことになります。</a:t>
            </a:r>
            <a:endParaRPr lang="en-US" altLang="ja-JP" sz="1400" dirty="0">
              <a:solidFill>
                <a:schemeClr val="tx1"/>
              </a:solidFill>
            </a:endParaRPr>
          </a:p>
          <a:p>
            <a:r>
              <a:rPr lang="ja-JP" altLang="en-US" sz="1400" dirty="0">
                <a:solidFill>
                  <a:schemeClr val="tx1"/>
                </a:solidFill>
              </a:rPr>
              <a:t>深刻な状況にならないように、早めに相談しましょう。</a:t>
            </a:r>
            <a:endParaRPr lang="en-US" altLang="ja-JP" sz="1400" dirty="0">
              <a:solidFill>
                <a:schemeClr val="tx1"/>
              </a:solidFill>
            </a:endParaRPr>
          </a:p>
          <a:p>
            <a:endParaRPr kumimoji="1" lang="ja-JP" altLang="en-US"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400" dirty="0">
                <a:solidFill>
                  <a:schemeClr val="tx1"/>
                </a:solidFill>
              </a:rPr>
              <a:t>福岡県では薬物について勉強してもらうため、啓発サイトを公開しています。</a:t>
            </a:r>
            <a:endParaRPr lang="en-US" altLang="ja-JP" sz="1400" dirty="0">
              <a:solidFill>
                <a:schemeClr val="tx1"/>
              </a:solidFill>
            </a:endParaRPr>
          </a:p>
          <a:p>
            <a:r>
              <a:rPr lang="ja-JP" altLang="en-US" sz="1400" dirty="0">
                <a:solidFill>
                  <a:schemeClr val="tx1"/>
                </a:solidFill>
              </a:rPr>
              <a:t>薬物の怖さを解説する動画や、薬物を使ってしまった少年がどうなってしまうかなどを描いた動画も掲載しています。</a:t>
            </a:r>
            <a:endParaRPr lang="en-US" altLang="ja-JP" sz="1400" dirty="0">
              <a:solidFill>
                <a:schemeClr val="tx1"/>
              </a:solidFill>
            </a:endParaRPr>
          </a:p>
          <a:p>
            <a:r>
              <a:rPr lang="ja-JP" altLang="en-US" sz="1400" dirty="0">
                <a:solidFill>
                  <a:schemeClr val="tx1"/>
                </a:solidFill>
              </a:rPr>
              <a:t>是非、ご覧ください。</a:t>
            </a:r>
            <a:endParaRPr lang="en-US" altLang="ja-JP" sz="1400" dirty="0">
              <a:solidFill>
                <a:schemeClr val="tx1"/>
              </a:solidFill>
            </a:endParaRPr>
          </a:p>
          <a:p>
            <a:endParaRPr kumimoji="1" lang="ja-JP" altLang="en-US"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a:t>今日、勉強したことを覚えておいて、もし、大きくなって薬物に誘われるようなことがあっても、絶対に薬物に手を出さないでください。</a:t>
            </a:r>
            <a:endParaRPr kumimoji="1" lang="en-US" altLang="ja-JP" sz="1400" dirty="0"/>
          </a:p>
          <a:p>
            <a:r>
              <a:rPr kumimoji="1" lang="ja-JP" altLang="en-US" sz="1400" dirty="0"/>
              <a:t>「薬物乱用ダメ。ゼッタイ。」です。</a:t>
            </a: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16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a:t>今日は、「薬物乱用」とは一体何か、薬物にはどんなものがあるか、薬物が体や心などに与える影響はどんなものがあるか、などについてお話しします。</a:t>
            </a: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薬物乱用とは何でしょう？</a:t>
            </a:r>
            <a:endParaRPr lang="en-US" altLang="ja-JP" sz="14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薬物乱用とは、薬物を社会のルールからはずれた方法や目的で使うことです。</a:t>
            </a:r>
            <a:endParaRPr lang="en-US" altLang="ja-JP" sz="1400" dirty="0">
              <a:solidFill>
                <a:schemeClr val="tx1"/>
              </a:solidFill>
            </a:endParaRPr>
          </a:p>
          <a:p>
            <a:r>
              <a:rPr lang="ja-JP" altLang="en-US" sz="1400" dirty="0">
                <a:solidFill>
                  <a:schemeClr val="tx1"/>
                </a:solidFill>
              </a:rPr>
              <a:t>薬物を何度も繰り返し使ってしまうことを薬物乱用だと思う人もいると思いますが、決められたルールからはずれた使い方をすれば、一回使うだけでも薬物乱用です。</a:t>
            </a:r>
            <a:endParaRPr lang="en-US" altLang="ja-JP" sz="1400" dirty="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400" dirty="0">
                <a:solidFill>
                  <a:schemeClr val="tx1"/>
                </a:solidFill>
              </a:rPr>
              <a:t>皆さんは病院や薬局でお薬をもらったことがあると思います。</a:t>
            </a:r>
            <a:endParaRPr lang="en-US" altLang="ja-JP" sz="1400" dirty="0">
              <a:solidFill>
                <a:schemeClr val="tx1"/>
              </a:solidFill>
            </a:endParaRPr>
          </a:p>
          <a:p>
            <a:r>
              <a:rPr lang="ja-JP" altLang="en-US" sz="1400" dirty="0">
                <a:solidFill>
                  <a:schemeClr val="tx1"/>
                </a:solidFill>
              </a:rPr>
              <a:t>病院や薬局でもらう薬は「病気やケガを治す」ためのものです。</a:t>
            </a:r>
          </a:p>
          <a:p>
            <a:r>
              <a:rPr lang="ja-JP" altLang="en-US" sz="1400" dirty="0">
                <a:solidFill>
                  <a:schemeClr val="tx1"/>
                </a:solidFill>
              </a:rPr>
              <a:t>このような薬はお医者さんや薬剤師さんに言われたとおりに使えば、問題ありません。</a:t>
            </a:r>
            <a:endParaRPr lang="en-US" altLang="ja-JP" sz="1400" dirty="0">
              <a:solidFill>
                <a:schemeClr val="tx1"/>
              </a:solidFill>
            </a:endParaRPr>
          </a:p>
          <a:p>
            <a:r>
              <a:rPr lang="ja-JP" altLang="en-US" sz="1400" dirty="0">
                <a:solidFill>
                  <a:schemeClr val="tx1"/>
                </a:solidFill>
              </a:rPr>
              <a:t>ただし、お医者さんや薬剤師さんにもらう薬も、決められた量を無視してたくさん飲んだり、遊びで飲んだり、ルールを守らずに使えば薬物乱用になります。</a:t>
            </a:r>
            <a:endParaRPr lang="en-US" altLang="ja-JP" sz="1400" dirty="0">
              <a:solidFill>
                <a:schemeClr val="tx1"/>
              </a:solidFill>
            </a:endParaRPr>
          </a:p>
          <a:p>
            <a:r>
              <a:rPr kumimoji="1" lang="ja-JP" altLang="en-US" sz="1400" dirty="0">
                <a:solidFill>
                  <a:schemeClr val="tx1"/>
                </a:solidFill>
              </a:rPr>
              <a:t>薬をもらったときは、お医者さんや薬剤師さんに言われたとおりに使いましょう。</a:t>
            </a:r>
            <a:endParaRPr kumimoji="1" lang="en-US" altLang="ja-JP" sz="1400" dirty="0">
              <a:solidFill>
                <a:schemeClr val="tx1"/>
              </a:solidFill>
            </a:endParaRPr>
          </a:p>
          <a:p>
            <a:r>
              <a:rPr lang="ja-JP" altLang="en-US" sz="1400" dirty="0">
                <a:solidFill>
                  <a:schemeClr val="tx1"/>
                </a:solidFill>
              </a:rPr>
              <a:t>問題なのは、法律で禁止されている薬物があることです。</a:t>
            </a:r>
          </a:p>
          <a:p>
            <a:r>
              <a:rPr lang="ja-JP" altLang="en-US" sz="1400" dirty="0">
                <a:solidFill>
                  <a:schemeClr val="tx1"/>
                </a:solidFill>
              </a:rPr>
              <a:t>体にとても悪いものなので、みんなが使えないように法律で禁止されています。</a:t>
            </a:r>
            <a:endParaRPr kumimoji="1" lang="ja-JP" altLang="en-US" sz="1400" dirty="0">
              <a:solidFill>
                <a:schemeClr val="tx1"/>
              </a:solidFill>
            </a:endParaRP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r>
              <a:rPr kumimoji="1" lang="ja-JP" altLang="en-US" sz="1400" dirty="0">
                <a:solidFill>
                  <a:schemeClr val="tx1"/>
                </a:solidFill>
              </a:rPr>
              <a:t>それでは、法律で「持つこと」や「使うこと」が禁止されている薬物にはどのようなものがあるのでしょうか。</a:t>
            </a:r>
            <a:endParaRPr kumimoji="1" lang="en-US" altLang="ja-JP" sz="1400" dirty="0">
              <a:solidFill>
                <a:schemeClr val="tx1"/>
              </a:solidFill>
            </a:endParaRPr>
          </a:p>
          <a:p>
            <a:r>
              <a:rPr kumimoji="1" lang="ja-JP" altLang="en-US" sz="1400" dirty="0">
                <a:solidFill>
                  <a:schemeClr val="tx1"/>
                </a:solidFill>
              </a:rPr>
              <a:t>覚醒剤や大麻、</a:t>
            </a:r>
            <a:r>
              <a:rPr kumimoji="1" lang="en-US" altLang="ja-JP" sz="1400" dirty="0">
                <a:solidFill>
                  <a:schemeClr val="tx1"/>
                </a:solidFill>
              </a:rPr>
              <a:t>MDMA</a:t>
            </a:r>
            <a:r>
              <a:rPr kumimoji="1" lang="ja-JP" altLang="en-US" sz="1400" dirty="0" err="1">
                <a:solidFill>
                  <a:schemeClr val="tx1"/>
                </a:solidFill>
              </a:rPr>
              <a:t>、</a:t>
            </a:r>
            <a:r>
              <a:rPr kumimoji="1" lang="en-US" altLang="ja-JP" sz="1400" dirty="0">
                <a:solidFill>
                  <a:schemeClr val="tx1"/>
                </a:solidFill>
              </a:rPr>
              <a:t>LSD</a:t>
            </a:r>
            <a:r>
              <a:rPr kumimoji="1" lang="ja-JP" altLang="en-US" sz="1400" dirty="0" err="1">
                <a:solidFill>
                  <a:schemeClr val="tx1"/>
                </a:solidFill>
              </a:rPr>
              <a:t>、</a:t>
            </a:r>
            <a:r>
              <a:rPr kumimoji="1" lang="ja-JP" altLang="en-US" sz="1400" dirty="0">
                <a:solidFill>
                  <a:schemeClr val="tx1"/>
                </a:solidFill>
              </a:rPr>
              <a:t>ヘロイン、シンナーなど色々な種類のものがあります。</a:t>
            </a:r>
            <a:endParaRPr kumimoji="1" lang="en-US" altLang="ja-JP" sz="1400" dirty="0">
              <a:solidFill>
                <a:schemeClr val="tx1"/>
              </a:solidFill>
            </a:endParaRPr>
          </a:p>
          <a:p>
            <a:r>
              <a:rPr lang="ja-JP" altLang="en-US" sz="1400" dirty="0">
                <a:solidFill>
                  <a:schemeClr val="tx1"/>
                </a:solidFill>
              </a:rPr>
              <a:t>こういった薬物は、危険な薬物だと思われないように、別の名前で呼ばれています。</a:t>
            </a:r>
            <a:endParaRPr lang="en-US" altLang="ja-JP" sz="1400" dirty="0">
              <a:solidFill>
                <a:schemeClr val="tx1"/>
              </a:solidFill>
            </a:endParaRPr>
          </a:p>
          <a:p>
            <a:r>
              <a:rPr kumimoji="1" lang="ja-JP" altLang="en-US" sz="1400" dirty="0">
                <a:solidFill>
                  <a:schemeClr val="tx1"/>
                </a:solidFill>
              </a:rPr>
              <a:t>例えば、覚醒剤は「氷、アイス、エス、シャブ、スピード」、大麻は「ハッパ、クサ、チョコ、マリファナ」と呼ばれたりします。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t>薬物といっても色々ありますが、日本で使ってしまう人が多いのが覚醒剤です。覚醒剤は毒性や依存性が強く、大変危険な薬物です。</a:t>
            </a:r>
            <a:endParaRPr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t>覚醒剤の次に使ってしまう人が多いのが大麻です。特に、大麻は１０代や２０代の若い人がたくさん捕まっていて、若い人にも広まっている薬物です。</a:t>
            </a:r>
            <a:endParaRPr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t>「大麻はタバコより害がない」という間違った考えで大麻を使ってしまう人もいます。</a:t>
            </a:r>
            <a:endParaRPr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a:t>MDMA</a:t>
            </a:r>
            <a:r>
              <a:rPr lang="ja-JP" altLang="en-US" sz="1400" dirty="0"/>
              <a:t>という薬物もカラフルでかわいく見えますが、とても危険な薬物です。</a:t>
            </a:r>
            <a:endParaRPr kumimoji="1" lang="en-US" altLang="ja-JP"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400" dirty="0"/>
              <a:t>これは、危険ドラッグという薬物です。</a:t>
            </a:r>
            <a:endParaRPr lang="en-US" altLang="ja-JP" sz="1400" dirty="0"/>
          </a:p>
          <a:p>
            <a:r>
              <a:rPr lang="ja-JP" altLang="en-US" sz="1400" dirty="0"/>
              <a:t>以前、大きな社会問題となっていたので、聞いたことがある人もいると思います。</a:t>
            </a:r>
            <a:endParaRPr lang="en-US" altLang="ja-JP" sz="1400" dirty="0"/>
          </a:p>
          <a:p>
            <a:r>
              <a:rPr lang="ja-JP" altLang="en-US" sz="1400" dirty="0"/>
              <a:t>危険ドラッグは、合法とだまして売られていますが、覚醒剤や大麻と似た化学物質が含まれていることがあります。なかには覚醒剤よりも危険な化学物質が含まれているものもあります。</a:t>
            </a:r>
            <a:endParaRPr lang="en-US" altLang="ja-JP" sz="1400" dirty="0"/>
          </a:p>
          <a:p>
            <a:r>
              <a:rPr lang="ja-JP" altLang="en-US" sz="1400" dirty="0"/>
              <a:t>カラフルなパッケージでおしゃれに見えるけれど、とても危険な薬物で死んでしまうこともあります。危険ドラッグが社会問題になった平成２６年には全国で１１２人の人が亡くなっています。</a:t>
            </a: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a:t>皆さんの脳は、心臓を動かしたり、物事を考えたり、人を思いやったり、生きていく上でとても重要な働きをしています。</a:t>
            </a:r>
            <a:endParaRPr kumimoji="1" lang="en-US" altLang="ja-JP" sz="1400" dirty="0"/>
          </a:p>
          <a:p>
            <a:r>
              <a:rPr kumimoji="1" lang="ja-JP" altLang="en-US" sz="1400" dirty="0"/>
              <a:t>特に、子どもの頃は脳がどんどん成長している時期です。</a:t>
            </a:r>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a:solidFill>
                  <a:schemeClr val="tx1"/>
                </a:solidFill>
              </a:rPr>
              <a:t>このような時期に薬物を使ってしまうと、脳の神経回路を壊してしまいます。</a:t>
            </a:r>
            <a:endParaRPr kumimoji="1" lang="en-US" altLang="ja-JP" sz="1400" dirty="0">
              <a:solidFill>
                <a:schemeClr val="tx1"/>
              </a:solidFill>
            </a:endParaRPr>
          </a:p>
          <a:p>
            <a:r>
              <a:rPr kumimoji="1" lang="ja-JP" altLang="en-US" sz="1400" dirty="0">
                <a:solidFill>
                  <a:schemeClr val="tx1"/>
                </a:solidFill>
              </a:rPr>
              <a:t>そのため、心臓が止まって死んでしまったり、思うように体が動かなくなって、交通事故を起こしてしまったりすることもあります。</a:t>
            </a:r>
            <a:endParaRPr kumimoji="1" lang="en-US" altLang="ja-JP" sz="1400" dirty="0">
              <a:solidFill>
                <a:schemeClr val="tx1"/>
              </a:solidFill>
            </a:endParaRPr>
          </a:p>
          <a:p>
            <a:r>
              <a:rPr lang="ja-JP" altLang="en-US" sz="1400" dirty="0">
                <a:solidFill>
                  <a:schemeClr val="tx1"/>
                </a:solidFill>
              </a:rPr>
              <a:t>幻覚や妄想などから人に危害を加えてしまうこともあります。</a:t>
            </a:r>
            <a:endParaRPr kumimoji="1" lang="ja-JP" altLang="en-US" sz="1400" dirty="0">
              <a:solidFill>
                <a:schemeClr val="tx1"/>
              </a:solidFill>
            </a:endParaRPr>
          </a:p>
          <a:p>
            <a:endParaRPr kumimoji="1" lang="ja-JP" altLang="en-US"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400" dirty="0"/>
              <a:t>これは、シンナーを乱用した人の脳と正常な人の脳を比較したものです。</a:t>
            </a:r>
            <a:endParaRPr kumimoji="1" lang="en-US" altLang="ja-JP" sz="1400" dirty="0"/>
          </a:p>
          <a:p>
            <a:r>
              <a:rPr kumimoji="1" lang="ja-JP" altLang="en-US" sz="1400" dirty="0"/>
              <a:t>白く映っているところが脳です。</a:t>
            </a:r>
            <a:endParaRPr kumimoji="1" lang="en-US" altLang="ja-JP" sz="1400" dirty="0"/>
          </a:p>
          <a:p>
            <a:r>
              <a:rPr kumimoji="1" lang="ja-JP" altLang="en-US" sz="1400" dirty="0"/>
              <a:t>右側がシンナーを乱用した人の脳ですが、正常な人の脳に比べて、脳が縮んでいることが分かると思います。</a:t>
            </a:r>
            <a:endParaRPr kumimoji="1" lang="en-US" altLang="ja-JP" sz="1400" dirty="0"/>
          </a:p>
          <a:p>
            <a:r>
              <a:rPr kumimoji="1" lang="ja-JP" altLang="en-US" sz="1400" dirty="0"/>
              <a:t>下の図が筆跡ですが、シンナー乱用者の場合、脳が破壊されているため、きれいな渦巻きを描くことができなくなっていることが分かります。</a:t>
            </a:r>
            <a:endParaRPr kumimoji="1" lang="en-US" altLang="ja-JP" sz="1400" dirty="0"/>
          </a:p>
        </p:txBody>
      </p:sp>
      <p:sp>
        <p:nvSpPr>
          <p:cNvPr id="4" name="スライド番号プレースホルダ 3"/>
          <p:cNvSpPr>
            <a:spLocks noGrp="1"/>
          </p:cNvSpPr>
          <p:nvPr>
            <p:ph type="sldNum" sz="quarter" idx="10"/>
          </p:nvPr>
        </p:nvSpPr>
        <p:spPr/>
        <p:txBody>
          <a:bodyPr/>
          <a:lstStyle/>
          <a:p>
            <a:fld id="{D3004E95-0AA7-4044-A3A6-E49FC8FCFB4B}"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9A2B788A-69B1-4874-84C4-CF1585CE0A51}" type="datetimeFigureOut">
              <a:rPr kumimoji="1" lang="ja-JP" altLang="en-US" smtClean="0"/>
              <a:pPr/>
              <a:t>2023/2/2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D1EE4AD-6B1D-4237-B974-079394FB9707}"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B788A-69B1-4874-84C4-CF1585CE0A51}" type="datetimeFigureOut">
              <a:rPr kumimoji="1" lang="ja-JP" altLang="en-US" smtClean="0"/>
              <a:pPr/>
              <a:t>2023/2/2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EE4AD-6B1D-4237-B974-079394FB970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02データ交換場\02 総務部\20300331エコトン画像【県民情報広報課】※画像はコピーしてください。切り取りはしないでください。\げんこつ自慢.jpg"/>
          <p:cNvPicPr>
            <a:picLocks noChangeAspect="1" noChangeArrowheads="1"/>
          </p:cNvPicPr>
          <p:nvPr/>
        </p:nvPicPr>
        <p:blipFill>
          <a:blip r:embed="rId3" cstate="print"/>
          <a:srcRect/>
          <a:stretch>
            <a:fillRect/>
          </a:stretch>
        </p:blipFill>
        <p:spPr bwMode="auto">
          <a:xfrm>
            <a:off x="0" y="4692767"/>
            <a:ext cx="2952328" cy="2165233"/>
          </a:xfrm>
          <a:prstGeom prst="rect">
            <a:avLst/>
          </a:prstGeom>
          <a:noFill/>
        </p:spPr>
      </p:pic>
      <p:sp>
        <p:nvSpPr>
          <p:cNvPr id="3" name="サブタイトル 2"/>
          <p:cNvSpPr>
            <a:spLocks noGrp="1"/>
          </p:cNvSpPr>
          <p:nvPr>
            <p:ph type="subTitle" idx="1"/>
          </p:nvPr>
        </p:nvSpPr>
        <p:spPr>
          <a:xfrm>
            <a:off x="1691680" y="3789040"/>
            <a:ext cx="7200800" cy="2351112"/>
          </a:xfrm>
        </p:spPr>
        <p:txBody>
          <a:bodyPr>
            <a:noAutofit/>
          </a:bodyPr>
          <a:lstStyle/>
          <a:p>
            <a:pPr algn="r"/>
            <a:r>
              <a:rPr kumimoji="1" lang="ja-JP" altLang="en-US" sz="2800" dirty="0">
                <a:solidFill>
                  <a:schemeClr val="tx1"/>
                </a:solidFill>
              </a:rPr>
              <a:t>平成○○年〇〇月○○日</a:t>
            </a:r>
            <a:endParaRPr kumimoji="1" lang="en-US" altLang="ja-JP" sz="2800" dirty="0">
              <a:solidFill>
                <a:schemeClr val="tx1"/>
              </a:solidFill>
            </a:endParaRPr>
          </a:p>
          <a:p>
            <a:pPr algn="r"/>
            <a:r>
              <a:rPr lang="ja-JP" altLang="en-US" sz="2800" dirty="0">
                <a:solidFill>
                  <a:schemeClr val="tx1"/>
                </a:solidFill>
              </a:rPr>
              <a:t>〇〇〇立〇〇小学校</a:t>
            </a:r>
            <a:endParaRPr lang="en-US" altLang="ja-JP" sz="2800" dirty="0">
              <a:solidFill>
                <a:schemeClr val="tx1"/>
              </a:solidFill>
            </a:endParaRPr>
          </a:p>
          <a:p>
            <a:pPr algn="r"/>
            <a:endParaRPr lang="en-US" altLang="ja-JP" sz="2800" dirty="0">
              <a:solidFill>
                <a:schemeClr val="tx1"/>
              </a:solidFill>
            </a:endParaRPr>
          </a:p>
          <a:p>
            <a:pPr algn="r"/>
            <a:r>
              <a:rPr kumimoji="1" lang="ja-JP" altLang="en-US" sz="2800" dirty="0">
                <a:solidFill>
                  <a:schemeClr val="tx1"/>
                </a:solidFill>
              </a:rPr>
              <a:t>福岡県薬物乱用防止講習会講師団講師</a:t>
            </a:r>
            <a:endParaRPr kumimoji="1" lang="en-US" altLang="ja-JP" sz="2800" dirty="0">
              <a:solidFill>
                <a:schemeClr val="tx1"/>
              </a:solidFill>
            </a:endParaRPr>
          </a:p>
          <a:p>
            <a:pPr algn="r"/>
            <a:r>
              <a:rPr kumimoji="1" lang="ja-JP" altLang="en-US" sz="2800" dirty="0">
                <a:solidFill>
                  <a:schemeClr val="tx1"/>
                </a:solidFill>
              </a:rPr>
              <a:t>〇〇　〇〇</a:t>
            </a:r>
          </a:p>
        </p:txBody>
      </p:sp>
      <p:sp>
        <p:nvSpPr>
          <p:cNvPr id="5" name="横巻き 4"/>
          <p:cNvSpPr/>
          <p:nvPr/>
        </p:nvSpPr>
        <p:spPr>
          <a:xfrm>
            <a:off x="323528" y="476672"/>
            <a:ext cx="8460432" cy="1656184"/>
          </a:xfrm>
          <a:prstGeom prst="horizontalScroll">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薬物乱用防止教室</a:t>
            </a:r>
          </a:p>
        </p:txBody>
      </p:sp>
      <p:sp>
        <p:nvSpPr>
          <p:cNvPr id="7" name="正方形/長方形 6"/>
          <p:cNvSpPr/>
          <p:nvPr/>
        </p:nvSpPr>
        <p:spPr>
          <a:xfrm>
            <a:off x="251520" y="2276872"/>
            <a:ext cx="8640960" cy="707886"/>
          </a:xfrm>
          <a:prstGeom prst="rect">
            <a:avLst/>
          </a:prstGeom>
          <a:noFill/>
        </p:spPr>
        <p:txBody>
          <a:bodyPr wrap="square" lIns="91440" tIns="45720" rIns="91440" bIns="45720">
            <a:spAutoFit/>
          </a:bodyPr>
          <a:lstStyle/>
          <a:p>
            <a:pPr algn="ctr"/>
            <a:r>
              <a:rPr lang="ja-JP" alt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薬物乱用「ダメ。ゼッタイ！！」</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kumimoji="1" lang="en-US" altLang="ja-JP" sz="3200" dirty="0">
              <a:solidFill>
                <a:schemeClr val="tx1"/>
              </a:solidFill>
            </a:endParaRPr>
          </a:p>
          <a:p>
            <a:endParaRPr kumimoji="1" lang="en-US" altLang="ja-JP" sz="2800" dirty="0">
              <a:solidFill>
                <a:schemeClr val="tx1"/>
              </a:solidFill>
            </a:endParaRPr>
          </a:p>
          <a:p>
            <a:endParaRPr kumimoji="1" lang="en-US" altLang="ja-JP" sz="2800" dirty="0">
              <a:solidFill>
                <a:schemeClr val="tx1"/>
              </a:solidFill>
            </a:endParaRPr>
          </a:p>
          <a:p>
            <a:endParaRPr kumimoji="1" lang="ja-JP" altLang="en-US" sz="28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8" name="Picture 2"/>
          <p:cNvPicPr>
            <a:picLocks noChangeAspect="1" noChangeArrowheads="1"/>
          </p:cNvPicPr>
          <p:nvPr/>
        </p:nvPicPr>
        <p:blipFill>
          <a:blip r:embed="rId4" cstate="print"/>
          <a:srcRect/>
          <a:stretch>
            <a:fillRect/>
          </a:stretch>
        </p:blipFill>
        <p:spPr bwMode="auto">
          <a:xfrm>
            <a:off x="1475656" y="1124744"/>
            <a:ext cx="6105171" cy="2376264"/>
          </a:xfrm>
          <a:prstGeom prst="rect">
            <a:avLst/>
          </a:prstGeom>
          <a:noFill/>
          <a:ln w="9525">
            <a:noFill/>
            <a:miter lim="800000"/>
            <a:headEnd/>
            <a:tailEnd/>
          </a:ln>
        </p:spPr>
      </p:pic>
      <p:sp>
        <p:nvSpPr>
          <p:cNvPr id="9" name="テキスト ボックス 8"/>
          <p:cNvSpPr txBox="1"/>
          <p:nvPr/>
        </p:nvSpPr>
        <p:spPr>
          <a:xfrm>
            <a:off x="1331640" y="3573016"/>
            <a:ext cx="6696744" cy="369332"/>
          </a:xfrm>
          <a:prstGeom prst="rect">
            <a:avLst/>
          </a:prstGeom>
          <a:noFill/>
        </p:spPr>
        <p:txBody>
          <a:bodyPr wrap="square" rtlCol="0">
            <a:spAutoFit/>
          </a:bodyPr>
          <a:lstStyle/>
          <a:p>
            <a:pPr algn="ctr"/>
            <a:r>
              <a:rPr lang="ja-JP" altLang="en-US" dirty="0"/>
              <a:t>出典： 薬物乱用は「ダメ。ゼッタイ。」健康に生きようパート</a:t>
            </a:r>
            <a:r>
              <a:rPr lang="en-US" altLang="ja-JP" dirty="0"/>
              <a:t>29</a:t>
            </a:r>
          </a:p>
        </p:txBody>
      </p:sp>
      <p:pic>
        <p:nvPicPr>
          <p:cNvPr id="12" name="Picture 2" descr="C:\Users\1000825\Desktop\クリップアート\交通事故.jpg"/>
          <p:cNvPicPr>
            <a:picLocks noChangeAspect="1" noChangeArrowheads="1"/>
          </p:cNvPicPr>
          <p:nvPr/>
        </p:nvPicPr>
        <p:blipFill>
          <a:blip r:embed="rId5" cstate="print"/>
          <a:srcRect/>
          <a:stretch>
            <a:fillRect/>
          </a:stretch>
        </p:blipFill>
        <p:spPr bwMode="auto">
          <a:xfrm>
            <a:off x="5508104" y="4005064"/>
            <a:ext cx="1728192" cy="1576299"/>
          </a:xfrm>
          <a:prstGeom prst="rect">
            <a:avLst/>
          </a:prstGeom>
          <a:noFill/>
        </p:spPr>
      </p:pic>
      <p:sp>
        <p:nvSpPr>
          <p:cNvPr id="14" name="爆発 1 13"/>
          <p:cNvSpPr/>
          <p:nvPr/>
        </p:nvSpPr>
        <p:spPr>
          <a:xfrm>
            <a:off x="2123728" y="4077072"/>
            <a:ext cx="3528392" cy="1440160"/>
          </a:xfrm>
          <a:prstGeom prst="irregularSeal1">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2400" b="1" dirty="0">
                <a:solidFill>
                  <a:schemeClr val="tx1"/>
                </a:solidFill>
              </a:rPr>
              <a:t>人を傷つけることも！</a:t>
            </a:r>
            <a:endParaRPr kumimoji="1" lang="ja-JP" altLang="en-US" sz="2400" b="1" dirty="0">
              <a:solidFill>
                <a:schemeClr val="tx1"/>
              </a:solidFill>
            </a:endParaRPr>
          </a:p>
        </p:txBody>
      </p:sp>
      <p:sp>
        <p:nvSpPr>
          <p:cNvPr id="15" name="雲 14"/>
          <p:cNvSpPr/>
          <p:nvPr/>
        </p:nvSpPr>
        <p:spPr>
          <a:xfrm>
            <a:off x="5652120" y="2636912"/>
            <a:ext cx="2016224" cy="864096"/>
          </a:xfrm>
          <a:prstGeom prst="cloud">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幻覚</a:t>
            </a:r>
            <a:endParaRPr lang="en-US" altLang="ja-JP"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836712"/>
            <a:ext cx="8229600" cy="1143000"/>
          </a:xfrm>
        </p:spPr>
        <p:txBody>
          <a:bodyPr>
            <a:normAutofit/>
          </a:bodyPr>
          <a:lstStyle/>
          <a:p>
            <a:r>
              <a:rPr kumimoji="1" lang="ja-JP" altLang="en-US" dirty="0"/>
              <a:t>犯罪を犯してしまうことも・・・</a:t>
            </a:r>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kumimoji="1" lang="en-US" altLang="ja-JP" sz="3200" dirty="0">
              <a:solidFill>
                <a:schemeClr val="tx1"/>
              </a:solidFill>
            </a:endParaRPr>
          </a:p>
          <a:p>
            <a:endParaRPr kumimoji="1" lang="en-US" altLang="ja-JP" sz="2800" dirty="0">
              <a:solidFill>
                <a:schemeClr val="tx1"/>
              </a:solidFill>
            </a:endParaRPr>
          </a:p>
          <a:p>
            <a:r>
              <a:rPr kumimoji="1" lang="ja-JP" altLang="en-US" sz="2800" dirty="0">
                <a:solidFill>
                  <a:schemeClr val="tx1"/>
                </a:solidFill>
              </a:rPr>
              <a:t>薬物を買うにはたくさんのお金が</a:t>
            </a:r>
            <a:r>
              <a:rPr lang="ja-JP" altLang="en-US" sz="2800" dirty="0">
                <a:solidFill>
                  <a:schemeClr val="tx1"/>
                </a:solidFill>
              </a:rPr>
              <a:t>必要！</a:t>
            </a:r>
            <a:endParaRPr kumimoji="1" lang="en-US" altLang="ja-JP" sz="2800" dirty="0">
              <a:solidFill>
                <a:schemeClr val="tx1"/>
              </a:solidFill>
            </a:endParaRPr>
          </a:p>
          <a:p>
            <a:r>
              <a:rPr kumimoji="1" lang="ja-JP" altLang="en-US" sz="2800" dirty="0">
                <a:solidFill>
                  <a:schemeClr val="tx1"/>
                </a:solidFill>
              </a:rPr>
              <a:t>お金欲しさで</a:t>
            </a:r>
            <a:r>
              <a:rPr lang="ja-JP" altLang="en-US" sz="2800" dirty="0">
                <a:solidFill>
                  <a:schemeClr val="tx1"/>
                </a:solidFill>
              </a:rPr>
              <a:t>恐喝（きょうかつ）や強盗（ごうとう）などの犯罪を犯してしまうこともあるんだ。</a:t>
            </a:r>
            <a:endParaRPr kumimoji="1" lang="ja-JP" altLang="en-US" sz="28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5" name="図 4" descr="L:\075薬務課\【麻薬係】\★画像集【画像はここに一括保存】\リーフレット用の絵\大麻精神病\e_26.gif"/>
          <p:cNvPicPr/>
          <p:nvPr/>
        </p:nvPicPr>
        <p:blipFill>
          <a:blip r:embed="rId4" cstate="print"/>
          <a:srcRect l="23457" t="7936" r="20635" b="2116"/>
          <a:stretch>
            <a:fillRect/>
          </a:stretch>
        </p:blipFill>
        <p:spPr bwMode="auto">
          <a:xfrm>
            <a:off x="5148064" y="3573016"/>
            <a:ext cx="2496535" cy="232368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kumimoji="1" lang="en-US" altLang="ja-JP" sz="3200" dirty="0">
              <a:solidFill>
                <a:schemeClr val="tx1"/>
              </a:solidFill>
            </a:endParaRPr>
          </a:p>
        </p:txBody>
      </p:sp>
      <p:pic>
        <p:nvPicPr>
          <p:cNvPr id="6" name="Picture 142" descr="２つの悪循環（補正）"/>
          <p:cNvPicPr>
            <a:picLocks noChangeAspect="1" noChangeArrowheads="1"/>
          </p:cNvPicPr>
          <p:nvPr/>
        </p:nvPicPr>
        <p:blipFill>
          <a:blip r:embed="rId3" cstate="print">
            <a:clrChange>
              <a:clrFrom>
                <a:srgbClr val="FFFFFF"/>
              </a:clrFrom>
              <a:clrTo>
                <a:srgbClr val="FFFFFF">
                  <a:alpha val="0"/>
                </a:srgbClr>
              </a:clrTo>
            </a:clrChange>
            <a:lum contrast="60000"/>
          </a:blip>
          <a:srcRect/>
          <a:stretch>
            <a:fillRect/>
          </a:stretch>
        </p:blipFill>
        <p:spPr bwMode="auto">
          <a:xfrm>
            <a:off x="1331640" y="1844824"/>
            <a:ext cx="6503232" cy="3821594"/>
          </a:xfrm>
          <a:prstGeom prst="rect">
            <a:avLst/>
          </a:prstGeom>
          <a:noFill/>
          <a:ln w="9525">
            <a:noFill/>
            <a:miter lim="800000"/>
            <a:headEnd/>
            <a:tailEnd/>
          </a:ln>
        </p:spPr>
      </p:pic>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4" cstate="print"/>
          <a:srcRect/>
          <a:stretch>
            <a:fillRect/>
          </a:stretch>
        </p:blipFill>
        <p:spPr bwMode="auto">
          <a:xfrm>
            <a:off x="-180528" y="4267324"/>
            <a:ext cx="2546717" cy="2590676"/>
          </a:xfrm>
          <a:prstGeom prst="rect">
            <a:avLst/>
          </a:prstGeom>
          <a:noFill/>
        </p:spPr>
      </p:pic>
      <p:sp>
        <p:nvSpPr>
          <p:cNvPr id="5" name="タイトル 1"/>
          <p:cNvSpPr>
            <a:spLocks noGrp="1"/>
          </p:cNvSpPr>
          <p:nvPr>
            <p:ph type="title"/>
          </p:nvPr>
        </p:nvSpPr>
        <p:spPr>
          <a:xfrm>
            <a:off x="539552" y="836712"/>
            <a:ext cx="8229600" cy="1143000"/>
          </a:xfrm>
        </p:spPr>
        <p:txBody>
          <a:bodyPr>
            <a:normAutofit/>
          </a:bodyPr>
          <a:lstStyle/>
          <a:p>
            <a:r>
              <a:rPr lang="ja-JP" altLang="en-US" sz="3200" dirty="0"/>
              <a:t>一回</a:t>
            </a:r>
            <a:r>
              <a:rPr kumimoji="1" lang="ja-JP" altLang="en-US" sz="3200" dirty="0"/>
              <a:t>だけなら大丈夫なの？</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3491880" y="3501008"/>
            <a:ext cx="4104456" cy="1584176"/>
          </a:xfrm>
          <a:prstGeom prst="roundRect">
            <a:avLst>
              <a:gd name="adj" fmla="val 615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角丸四角形 31"/>
          <p:cNvSpPr/>
          <p:nvPr/>
        </p:nvSpPr>
        <p:spPr>
          <a:xfrm>
            <a:off x="1547664" y="3501008"/>
            <a:ext cx="1656184" cy="1584176"/>
          </a:xfrm>
          <a:prstGeom prst="roundRect">
            <a:avLst>
              <a:gd name="adj" fmla="val 615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角丸四角形 13"/>
          <p:cNvSpPr/>
          <p:nvPr/>
        </p:nvSpPr>
        <p:spPr>
          <a:xfrm>
            <a:off x="1475656" y="1700808"/>
            <a:ext cx="6120680" cy="1584176"/>
          </a:xfrm>
          <a:prstGeom prst="roundRect">
            <a:avLst>
              <a:gd name="adj" fmla="val 615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39552" y="836712"/>
            <a:ext cx="8229600" cy="1143000"/>
          </a:xfrm>
        </p:spPr>
        <p:txBody>
          <a:bodyPr>
            <a:normAutofit/>
          </a:bodyPr>
          <a:lstStyle/>
          <a:p>
            <a:r>
              <a:rPr kumimoji="1" lang="ja-JP" altLang="en-US" sz="3600" dirty="0"/>
              <a:t>世界各国の最高刑（さいこうけい）</a:t>
            </a:r>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kumimoji="1" lang="en-US" altLang="ja-JP" sz="3200" dirty="0">
              <a:solidFill>
                <a:schemeClr val="tx1"/>
              </a:solidFill>
            </a:endParaRPr>
          </a:p>
          <a:p>
            <a:endParaRPr kumimoji="1" lang="ja-JP" altLang="en-US" sz="2400" dirty="0">
              <a:solidFill>
                <a:schemeClr val="tx1"/>
              </a:solidFill>
            </a:endParaRPr>
          </a:p>
        </p:txBody>
      </p:sp>
      <p:grpSp>
        <p:nvGrpSpPr>
          <p:cNvPr id="3" name="グループ化 30"/>
          <p:cNvGrpSpPr/>
          <p:nvPr/>
        </p:nvGrpSpPr>
        <p:grpSpPr>
          <a:xfrm>
            <a:off x="1835696" y="2204864"/>
            <a:ext cx="5400600" cy="1058634"/>
            <a:chOff x="1691680" y="2276872"/>
            <a:chExt cx="5400600" cy="1058634"/>
          </a:xfrm>
        </p:grpSpPr>
        <p:grpSp>
          <p:nvGrpSpPr>
            <p:cNvPr id="4" name="グループ化 22"/>
            <p:cNvGrpSpPr/>
            <p:nvPr/>
          </p:nvGrpSpPr>
          <p:grpSpPr>
            <a:xfrm>
              <a:off x="1691680" y="2276872"/>
              <a:ext cx="1080120" cy="1058634"/>
              <a:chOff x="1979712" y="2276872"/>
              <a:chExt cx="1080120" cy="1058634"/>
            </a:xfrm>
          </p:grpSpPr>
          <p:pic>
            <p:nvPicPr>
              <p:cNvPr id="2056" name="Picture 8" descr="C:\Users\1000825\Desktop\クリップアート\中国国旗.jpg"/>
              <p:cNvPicPr>
                <a:picLocks noChangeAspect="1" noChangeArrowheads="1"/>
              </p:cNvPicPr>
              <p:nvPr/>
            </p:nvPicPr>
            <p:blipFill>
              <a:blip r:embed="rId3" cstate="print"/>
              <a:srcRect/>
              <a:stretch>
                <a:fillRect/>
              </a:stretch>
            </p:blipFill>
            <p:spPr bwMode="auto">
              <a:xfrm>
                <a:off x="1979712" y="2276872"/>
                <a:ext cx="1080000" cy="717180"/>
              </a:xfrm>
              <a:prstGeom prst="rect">
                <a:avLst/>
              </a:prstGeom>
              <a:noFill/>
              <a:ln>
                <a:solidFill>
                  <a:schemeClr val="tx1"/>
                </a:solidFill>
              </a:ln>
            </p:spPr>
          </p:pic>
          <p:sp>
            <p:nvSpPr>
              <p:cNvPr id="15" name="テキスト ボックス 14"/>
              <p:cNvSpPr txBox="1"/>
              <p:nvPr/>
            </p:nvSpPr>
            <p:spPr>
              <a:xfrm>
                <a:off x="1979712" y="2996952"/>
                <a:ext cx="1080120" cy="338554"/>
              </a:xfrm>
              <a:prstGeom prst="rect">
                <a:avLst/>
              </a:prstGeom>
              <a:noFill/>
            </p:spPr>
            <p:txBody>
              <a:bodyPr wrap="square" rtlCol="0">
                <a:spAutoFit/>
              </a:bodyPr>
              <a:lstStyle/>
              <a:p>
                <a:pPr algn="ctr"/>
                <a:r>
                  <a:rPr kumimoji="1" lang="ja-JP" altLang="en-US" sz="1600" dirty="0"/>
                  <a:t>中国</a:t>
                </a:r>
              </a:p>
            </p:txBody>
          </p:sp>
        </p:grpSp>
        <p:grpSp>
          <p:nvGrpSpPr>
            <p:cNvPr id="5" name="グループ化 23"/>
            <p:cNvGrpSpPr/>
            <p:nvPr/>
          </p:nvGrpSpPr>
          <p:grpSpPr>
            <a:xfrm>
              <a:off x="3131840" y="2276872"/>
              <a:ext cx="1080120" cy="1058634"/>
              <a:chOff x="3491880" y="2276872"/>
              <a:chExt cx="1080120" cy="1058634"/>
            </a:xfrm>
          </p:grpSpPr>
          <p:pic>
            <p:nvPicPr>
              <p:cNvPr id="2055" name="Picture 7" descr="C:\Users\1000825\Desktop\クリップアート\韓国国旗.jpg"/>
              <p:cNvPicPr>
                <a:picLocks noChangeAspect="1" noChangeArrowheads="1"/>
              </p:cNvPicPr>
              <p:nvPr/>
            </p:nvPicPr>
            <p:blipFill>
              <a:blip r:embed="rId4" cstate="print"/>
              <a:srcRect/>
              <a:stretch>
                <a:fillRect/>
              </a:stretch>
            </p:blipFill>
            <p:spPr bwMode="auto">
              <a:xfrm>
                <a:off x="3491880" y="2276872"/>
                <a:ext cx="1080000" cy="721410"/>
              </a:xfrm>
              <a:prstGeom prst="rect">
                <a:avLst/>
              </a:prstGeom>
              <a:noFill/>
              <a:ln>
                <a:solidFill>
                  <a:schemeClr val="tx1"/>
                </a:solidFill>
              </a:ln>
            </p:spPr>
          </p:pic>
          <p:sp>
            <p:nvSpPr>
              <p:cNvPr id="16" name="テキスト ボックス 15"/>
              <p:cNvSpPr txBox="1"/>
              <p:nvPr/>
            </p:nvSpPr>
            <p:spPr>
              <a:xfrm>
                <a:off x="3491880" y="2996952"/>
                <a:ext cx="1080120" cy="338554"/>
              </a:xfrm>
              <a:prstGeom prst="rect">
                <a:avLst/>
              </a:prstGeom>
              <a:noFill/>
            </p:spPr>
            <p:txBody>
              <a:bodyPr wrap="square" rtlCol="0">
                <a:spAutoFit/>
              </a:bodyPr>
              <a:lstStyle/>
              <a:p>
                <a:pPr algn="ctr"/>
                <a:r>
                  <a:rPr kumimoji="1" lang="ja-JP" altLang="en-US" sz="1600" dirty="0"/>
                  <a:t>韓国</a:t>
                </a:r>
              </a:p>
            </p:txBody>
          </p:sp>
        </p:grpSp>
        <p:grpSp>
          <p:nvGrpSpPr>
            <p:cNvPr id="6" name="グループ化 24"/>
            <p:cNvGrpSpPr/>
            <p:nvPr/>
          </p:nvGrpSpPr>
          <p:grpSpPr>
            <a:xfrm>
              <a:off x="4572000" y="2276872"/>
              <a:ext cx="1080120" cy="1058634"/>
              <a:chOff x="4932040" y="2276872"/>
              <a:chExt cx="1080120" cy="1058634"/>
            </a:xfrm>
          </p:grpSpPr>
          <p:pic>
            <p:nvPicPr>
              <p:cNvPr id="2051" name="Picture 3" descr="C:\Users\1000825\Desktop\クリップアート\シンガポール国旗.jpg"/>
              <p:cNvPicPr>
                <a:picLocks noChangeAspect="1" noChangeArrowheads="1"/>
              </p:cNvPicPr>
              <p:nvPr/>
            </p:nvPicPr>
            <p:blipFill>
              <a:blip r:embed="rId5" cstate="print"/>
              <a:srcRect/>
              <a:stretch>
                <a:fillRect/>
              </a:stretch>
            </p:blipFill>
            <p:spPr bwMode="auto">
              <a:xfrm>
                <a:off x="4932040" y="2276872"/>
                <a:ext cx="1080000" cy="716400"/>
              </a:xfrm>
              <a:prstGeom prst="rect">
                <a:avLst/>
              </a:prstGeom>
              <a:noFill/>
              <a:ln>
                <a:solidFill>
                  <a:schemeClr val="tx1"/>
                </a:solidFill>
              </a:ln>
            </p:spPr>
          </p:pic>
          <p:sp>
            <p:nvSpPr>
              <p:cNvPr id="17" name="テキスト ボックス 16"/>
              <p:cNvSpPr txBox="1"/>
              <p:nvPr/>
            </p:nvSpPr>
            <p:spPr>
              <a:xfrm>
                <a:off x="4932040" y="2996952"/>
                <a:ext cx="1080120" cy="338554"/>
              </a:xfrm>
              <a:prstGeom prst="rect">
                <a:avLst/>
              </a:prstGeom>
              <a:noFill/>
            </p:spPr>
            <p:txBody>
              <a:bodyPr wrap="square" rtlCol="0">
                <a:spAutoFit/>
              </a:bodyPr>
              <a:lstStyle/>
              <a:p>
                <a:pPr algn="ctr"/>
                <a:r>
                  <a:rPr kumimoji="1" lang="ja-JP" altLang="en-US" sz="1600" dirty="0"/>
                  <a:t>ｼﾝｶﾞﾎﾟｰﾙ</a:t>
                </a:r>
              </a:p>
            </p:txBody>
          </p:sp>
        </p:grpSp>
        <p:grpSp>
          <p:nvGrpSpPr>
            <p:cNvPr id="8" name="グループ化 25"/>
            <p:cNvGrpSpPr/>
            <p:nvPr/>
          </p:nvGrpSpPr>
          <p:grpSpPr>
            <a:xfrm>
              <a:off x="6012160" y="2276872"/>
              <a:ext cx="1080120" cy="1058634"/>
              <a:chOff x="6300192" y="2276872"/>
              <a:chExt cx="1080120" cy="1058634"/>
            </a:xfrm>
          </p:grpSpPr>
          <p:pic>
            <p:nvPicPr>
              <p:cNvPr id="2052" name="Picture 4" descr="C:\Users\1000825\Desktop\クリップアート\タイ国旗.jpg"/>
              <p:cNvPicPr>
                <a:picLocks noChangeAspect="1" noChangeArrowheads="1"/>
              </p:cNvPicPr>
              <p:nvPr/>
            </p:nvPicPr>
            <p:blipFill>
              <a:blip r:embed="rId6" cstate="print"/>
              <a:srcRect/>
              <a:stretch>
                <a:fillRect/>
              </a:stretch>
            </p:blipFill>
            <p:spPr bwMode="auto">
              <a:xfrm>
                <a:off x="6300192" y="2276872"/>
                <a:ext cx="1080000" cy="716400"/>
              </a:xfrm>
              <a:prstGeom prst="rect">
                <a:avLst/>
              </a:prstGeom>
              <a:noFill/>
              <a:ln>
                <a:solidFill>
                  <a:schemeClr val="tx1"/>
                </a:solidFill>
              </a:ln>
            </p:spPr>
          </p:pic>
          <p:sp>
            <p:nvSpPr>
              <p:cNvPr id="18" name="テキスト ボックス 17"/>
              <p:cNvSpPr txBox="1"/>
              <p:nvPr/>
            </p:nvSpPr>
            <p:spPr>
              <a:xfrm>
                <a:off x="6300192" y="2996952"/>
                <a:ext cx="1080120" cy="338554"/>
              </a:xfrm>
              <a:prstGeom prst="rect">
                <a:avLst/>
              </a:prstGeom>
              <a:noFill/>
            </p:spPr>
            <p:txBody>
              <a:bodyPr wrap="square" rtlCol="0">
                <a:spAutoFit/>
              </a:bodyPr>
              <a:lstStyle/>
              <a:p>
                <a:pPr algn="ctr"/>
                <a:r>
                  <a:rPr kumimoji="1" lang="ja-JP" altLang="en-US" sz="1600" dirty="0"/>
                  <a:t>タイ</a:t>
                </a:r>
              </a:p>
            </p:txBody>
          </p:sp>
        </p:grpSp>
      </p:grpSp>
      <p:grpSp>
        <p:nvGrpSpPr>
          <p:cNvPr id="9" name="グループ化 26"/>
          <p:cNvGrpSpPr/>
          <p:nvPr/>
        </p:nvGrpSpPr>
        <p:grpSpPr>
          <a:xfrm>
            <a:off x="1835696" y="4005064"/>
            <a:ext cx="1080120" cy="1058634"/>
            <a:chOff x="1835696" y="4077072"/>
            <a:chExt cx="1080120" cy="1058634"/>
          </a:xfrm>
        </p:grpSpPr>
        <p:pic>
          <p:nvPicPr>
            <p:cNvPr id="2053" name="Picture 5" descr="C:\Users\1000825\Desktop\クリップアート\フィリピン国旗.jpg"/>
            <p:cNvPicPr>
              <a:picLocks noChangeAspect="1" noChangeArrowheads="1"/>
            </p:cNvPicPr>
            <p:nvPr/>
          </p:nvPicPr>
          <p:blipFill>
            <a:blip r:embed="rId7" cstate="print"/>
            <a:srcRect/>
            <a:stretch>
              <a:fillRect/>
            </a:stretch>
          </p:blipFill>
          <p:spPr bwMode="auto">
            <a:xfrm>
              <a:off x="1835696" y="4077072"/>
              <a:ext cx="1080000" cy="709800"/>
            </a:xfrm>
            <a:prstGeom prst="rect">
              <a:avLst/>
            </a:prstGeom>
            <a:noFill/>
            <a:ln>
              <a:solidFill>
                <a:schemeClr val="tx1"/>
              </a:solidFill>
            </a:ln>
          </p:spPr>
        </p:pic>
        <p:sp>
          <p:nvSpPr>
            <p:cNvPr id="19" name="テキスト ボックス 18"/>
            <p:cNvSpPr txBox="1"/>
            <p:nvPr/>
          </p:nvSpPr>
          <p:spPr>
            <a:xfrm>
              <a:off x="1835696" y="4797152"/>
              <a:ext cx="1080120" cy="338554"/>
            </a:xfrm>
            <a:prstGeom prst="rect">
              <a:avLst/>
            </a:prstGeom>
            <a:noFill/>
          </p:spPr>
          <p:txBody>
            <a:bodyPr wrap="square" rtlCol="0">
              <a:spAutoFit/>
            </a:bodyPr>
            <a:lstStyle/>
            <a:p>
              <a:pPr algn="ctr"/>
              <a:r>
                <a:rPr kumimoji="1" lang="ja-JP" altLang="en-US" sz="1600" dirty="0"/>
                <a:t>ﾌｨﾘﾋﾟﾝ</a:t>
              </a:r>
            </a:p>
          </p:txBody>
        </p:sp>
      </p:grpSp>
      <p:grpSp>
        <p:nvGrpSpPr>
          <p:cNvPr id="10" name="グループ化 27"/>
          <p:cNvGrpSpPr/>
          <p:nvPr/>
        </p:nvGrpSpPr>
        <p:grpSpPr>
          <a:xfrm>
            <a:off x="3635896" y="4005064"/>
            <a:ext cx="1080120" cy="1058634"/>
            <a:chOff x="4788024" y="3861048"/>
            <a:chExt cx="1080120" cy="1058634"/>
          </a:xfrm>
        </p:grpSpPr>
        <p:pic>
          <p:nvPicPr>
            <p:cNvPr id="2050" name="Picture 2" descr="C:\Users\1000825\Desktop\クリップアート\イギリス国旗.jpg"/>
            <p:cNvPicPr>
              <a:picLocks noChangeAspect="1" noChangeArrowheads="1"/>
            </p:cNvPicPr>
            <p:nvPr/>
          </p:nvPicPr>
          <p:blipFill>
            <a:blip r:embed="rId8" cstate="print"/>
            <a:srcRect/>
            <a:stretch>
              <a:fillRect/>
            </a:stretch>
          </p:blipFill>
          <p:spPr bwMode="auto">
            <a:xfrm>
              <a:off x="4788024" y="3861048"/>
              <a:ext cx="1080000" cy="716130"/>
            </a:xfrm>
            <a:prstGeom prst="rect">
              <a:avLst/>
            </a:prstGeom>
            <a:noFill/>
            <a:ln>
              <a:solidFill>
                <a:schemeClr val="tx1"/>
              </a:solidFill>
            </a:ln>
          </p:spPr>
        </p:pic>
        <p:sp>
          <p:nvSpPr>
            <p:cNvPr id="20" name="テキスト ボックス 19"/>
            <p:cNvSpPr txBox="1"/>
            <p:nvPr/>
          </p:nvSpPr>
          <p:spPr>
            <a:xfrm>
              <a:off x="4788024" y="4581128"/>
              <a:ext cx="1080120" cy="338554"/>
            </a:xfrm>
            <a:prstGeom prst="rect">
              <a:avLst/>
            </a:prstGeom>
            <a:noFill/>
          </p:spPr>
          <p:txBody>
            <a:bodyPr wrap="square" rtlCol="0">
              <a:spAutoFit/>
            </a:bodyPr>
            <a:lstStyle/>
            <a:p>
              <a:pPr algn="ctr"/>
              <a:r>
                <a:rPr kumimoji="1" lang="ja-JP" altLang="en-US" sz="1600" dirty="0"/>
                <a:t>イギリス</a:t>
              </a:r>
            </a:p>
          </p:txBody>
        </p:sp>
      </p:grpSp>
      <p:grpSp>
        <p:nvGrpSpPr>
          <p:cNvPr id="11" name="グループ化 29"/>
          <p:cNvGrpSpPr/>
          <p:nvPr/>
        </p:nvGrpSpPr>
        <p:grpSpPr>
          <a:xfrm>
            <a:off x="6300192" y="4005064"/>
            <a:ext cx="1080120" cy="914618"/>
            <a:chOff x="5508104" y="5085184"/>
            <a:chExt cx="1080120" cy="914618"/>
          </a:xfrm>
        </p:grpSpPr>
        <p:pic>
          <p:nvPicPr>
            <p:cNvPr id="2058" name="Picture 10" descr="C:\Users\1000825\Desktop\クリップアート\アメリカ国旗.jpg"/>
            <p:cNvPicPr>
              <a:picLocks noChangeAspect="1" noChangeArrowheads="1"/>
            </p:cNvPicPr>
            <p:nvPr/>
          </p:nvPicPr>
          <p:blipFill>
            <a:blip r:embed="rId9" cstate="print"/>
            <a:srcRect/>
            <a:stretch>
              <a:fillRect/>
            </a:stretch>
          </p:blipFill>
          <p:spPr bwMode="auto">
            <a:xfrm>
              <a:off x="5508104" y="5085184"/>
              <a:ext cx="1080000" cy="565200"/>
            </a:xfrm>
            <a:prstGeom prst="rect">
              <a:avLst/>
            </a:prstGeom>
            <a:noFill/>
            <a:ln>
              <a:solidFill>
                <a:schemeClr val="tx1"/>
              </a:solidFill>
            </a:ln>
          </p:spPr>
        </p:pic>
        <p:sp>
          <p:nvSpPr>
            <p:cNvPr id="21" name="テキスト ボックス 20"/>
            <p:cNvSpPr txBox="1"/>
            <p:nvPr/>
          </p:nvSpPr>
          <p:spPr>
            <a:xfrm>
              <a:off x="5508104" y="5661248"/>
              <a:ext cx="1080120" cy="338554"/>
            </a:xfrm>
            <a:prstGeom prst="rect">
              <a:avLst/>
            </a:prstGeom>
            <a:noFill/>
          </p:spPr>
          <p:txBody>
            <a:bodyPr wrap="square" rtlCol="0">
              <a:spAutoFit/>
            </a:bodyPr>
            <a:lstStyle/>
            <a:p>
              <a:pPr algn="ctr"/>
              <a:r>
                <a:rPr kumimoji="1" lang="ja-JP" altLang="en-US" sz="1600" dirty="0"/>
                <a:t>アメリカ</a:t>
              </a:r>
            </a:p>
          </p:txBody>
        </p:sp>
      </p:grpSp>
      <p:grpSp>
        <p:nvGrpSpPr>
          <p:cNvPr id="12" name="グループ化 28"/>
          <p:cNvGrpSpPr/>
          <p:nvPr/>
        </p:nvGrpSpPr>
        <p:grpSpPr>
          <a:xfrm>
            <a:off x="5004048" y="4005064"/>
            <a:ext cx="1080120" cy="1058634"/>
            <a:chOff x="6300192" y="3861048"/>
            <a:chExt cx="1080120" cy="1058634"/>
          </a:xfrm>
        </p:grpSpPr>
        <p:pic>
          <p:nvPicPr>
            <p:cNvPr id="2057" name="Picture 9" descr="C:\Users\1000825\Desktop\クリップアート\日本国旗.jpg"/>
            <p:cNvPicPr>
              <a:picLocks noChangeAspect="1" noChangeArrowheads="1"/>
            </p:cNvPicPr>
            <p:nvPr/>
          </p:nvPicPr>
          <p:blipFill>
            <a:blip r:embed="rId10" cstate="print"/>
            <a:srcRect/>
            <a:stretch>
              <a:fillRect/>
            </a:stretch>
          </p:blipFill>
          <p:spPr bwMode="auto">
            <a:xfrm>
              <a:off x="6300192" y="3861048"/>
              <a:ext cx="1080000" cy="716400"/>
            </a:xfrm>
            <a:prstGeom prst="rect">
              <a:avLst/>
            </a:prstGeom>
            <a:noFill/>
            <a:ln>
              <a:solidFill>
                <a:schemeClr val="tx1"/>
              </a:solidFill>
            </a:ln>
          </p:spPr>
        </p:pic>
        <p:sp>
          <p:nvSpPr>
            <p:cNvPr id="22" name="テキスト ボックス 21"/>
            <p:cNvSpPr txBox="1"/>
            <p:nvPr/>
          </p:nvSpPr>
          <p:spPr>
            <a:xfrm>
              <a:off x="6300192" y="4581128"/>
              <a:ext cx="1080120" cy="338554"/>
            </a:xfrm>
            <a:prstGeom prst="rect">
              <a:avLst/>
            </a:prstGeom>
            <a:noFill/>
          </p:spPr>
          <p:txBody>
            <a:bodyPr wrap="square" rtlCol="0">
              <a:spAutoFit/>
            </a:bodyPr>
            <a:lstStyle/>
            <a:p>
              <a:pPr algn="ctr"/>
              <a:r>
                <a:rPr kumimoji="1" lang="ja-JP" altLang="en-US" sz="1600" dirty="0"/>
                <a:t>日本</a:t>
              </a:r>
            </a:p>
          </p:txBody>
        </p:sp>
      </p:gr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11" cstate="print"/>
          <a:srcRect/>
          <a:stretch>
            <a:fillRect/>
          </a:stretch>
        </p:blipFill>
        <p:spPr bwMode="auto">
          <a:xfrm>
            <a:off x="-180528" y="4267324"/>
            <a:ext cx="2546717" cy="2590676"/>
          </a:xfrm>
          <a:prstGeom prst="rect">
            <a:avLst/>
          </a:prstGeom>
          <a:noFill/>
        </p:spPr>
      </p:pic>
      <p:sp>
        <p:nvSpPr>
          <p:cNvPr id="34" name="テキスト ボックス 33"/>
          <p:cNvSpPr txBox="1"/>
          <p:nvPr/>
        </p:nvSpPr>
        <p:spPr>
          <a:xfrm>
            <a:off x="1691680" y="1844824"/>
            <a:ext cx="5760640" cy="369332"/>
          </a:xfrm>
          <a:prstGeom prst="rect">
            <a:avLst/>
          </a:prstGeom>
          <a:noFill/>
        </p:spPr>
        <p:txBody>
          <a:bodyPr wrap="square" rtlCol="0">
            <a:spAutoFit/>
          </a:bodyPr>
          <a:lstStyle/>
          <a:p>
            <a:pPr algn="ctr"/>
            <a:r>
              <a:rPr kumimoji="1" lang="ja-JP" altLang="en-US" b="1" dirty="0"/>
              <a:t>死刑</a:t>
            </a:r>
          </a:p>
        </p:txBody>
      </p:sp>
      <p:sp>
        <p:nvSpPr>
          <p:cNvPr id="35" name="テキスト ボックス 34"/>
          <p:cNvSpPr txBox="1"/>
          <p:nvPr/>
        </p:nvSpPr>
        <p:spPr>
          <a:xfrm>
            <a:off x="1547664" y="3645024"/>
            <a:ext cx="1656184" cy="369332"/>
          </a:xfrm>
          <a:prstGeom prst="rect">
            <a:avLst/>
          </a:prstGeom>
          <a:noFill/>
        </p:spPr>
        <p:txBody>
          <a:bodyPr wrap="square" rtlCol="0">
            <a:spAutoFit/>
          </a:bodyPr>
          <a:lstStyle/>
          <a:p>
            <a:pPr algn="ctr"/>
            <a:r>
              <a:rPr kumimoji="1" lang="ja-JP" altLang="en-US" b="1" dirty="0"/>
              <a:t>終身刑</a:t>
            </a:r>
          </a:p>
        </p:txBody>
      </p:sp>
      <p:sp>
        <p:nvSpPr>
          <p:cNvPr id="36" name="テキスト ボックス 35"/>
          <p:cNvSpPr txBox="1"/>
          <p:nvPr/>
        </p:nvSpPr>
        <p:spPr>
          <a:xfrm>
            <a:off x="3491880" y="3645024"/>
            <a:ext cx="4104456" cy="369332"/>
          </a:xfrm>
          <a:prstGeom prst="rect">
            <a:avLst/>
          </a:prstGeom>
          <a:noFill/>
        </p:spPr>
        <p:txBody>
          <a:bodyPr wrap="square" rtlCol="0">
            <a:spAutoFit/>
          </a:bodyPr>
          <a:lstStyle/>
          <a:p>
            <a:pPr algn="ctr"/>
            <a:r>
              <a:rPr kumimoji="1" lang="ja-JP" altLang="en-US" b="1" dirty="0"/>
              <a:t>無期拘禁・無期懲役</a:t>
            </a:r>
          </a:p>
        </p:txBody>
      </p:sp>
      <p:sp>
        <p:nvSpPr>
          <p:cNvPr id="37" name="テキスト ボックス 36"/>
          <p:cNvSpPr txBox="1"/>
          <p:nvPr/>
        </p:nvSpPr>
        <p:spPr>
          <a:xfrm>
            <a:off x="1979712" y="5229200"/>
            <a:ext cx="5544616" cy="646331"/>
          </a:xfrm>
          <a:prstGeom prst="rect">
            <a:avLst/>
          </a:prstGeom>
          <a:noFill/>
        </p:spPr>
        <p:txBody>
          <a:bodyPr wrap="square" rtlCol="0">
            <a:spAutoFit/>
          </a:bodyPr>
          <a:lstStyle/>
          <a:p>
            <a:r>
              <a:rPr kumimoji="1" lang="ja-JP" altLang="en-US" dirty="0"/>
              <a:t>薬物乱用は国際的な問題でもあるから、厳しく罰（ばっ）せられるんだ。</a:t>
            </a:r>
          </a:p>
        </p:txBody>
      </p:sp>
      <p:sp>
        <p:nvSpPr>
          <p:cNvPr id="38" name="テキスト ボックス 37"/>
          <p:cNvSpPr txBox="1"/>
          <p:nvPr/>
        </p:nvSpPr>
        <p:spPr>
          <a:xfrm>
            <a:off x="4644008" y="3501008"/>
            <a:ext cx="1152128" cy="276999"/>
          </a:xfrm>
          <a:prstGeom prst="rect">
            <a:avLst/>
          </a:prstGeom>
          <a:noFill/>
        </p:spPr>
        <p:txBody>
          <a:bodyPr wrap="square" rtlCol="0">
            <a:spAutoFit/>
          </a:bodyPr>
          <a:lstStyle/>
          <a:p>
            <a:r>
              <a:rPr kumimoji="1" lang="ja-JP" altLang="en-US" sz="1200" dirty="0"/>
              <a:t>むきこう</a:t>
            </a:r>
            <a:r>
              <a:rPr kumimoji="1" lang="ja-JP" altLang="en-US" sz="1200" dirty="0" err="1"/>
              <a:t>きん</a:t>
            </a:r>
            <a:endParaRPr kumimoji="1" lang="ja-JP" altLang="en-US" sz="1200" dirty="0"/>
          </a:p>
        </p:txBody>
      </p:sp>
      <p:sp>
        <p:nvSpPr>
          <p:cNvPr id="39" name="テキスト ボックス 38"/>
          <p:cNvSpPr txBox="1"/>
          <p:nvPr/>
        </p:nvSpPr>
        <p:spPr>
          <a:xfrm>
            <a:off x="5580112" y="3501008"/>
            <a:ext cx="1152128" cy="276999"/>
          </a:xfrm>
          <a:prstGeom prst="rect">
            <a:avLst/>
          </a:prstGeom>
          <a:noFill/>
        </p:spPr>
        <p:txBody>
          <a:bodyPr wrap="square" rtlCol="0">
            <a:spAutoFit/>
          </a:bodyPr>
          <a:lstStyle/>
          <a:p>
            <a:r>
              <a:rPr kumimoji="1" lang="ja-JP" altLang="en-US" sz="1200" dirty="0"/>
              <a:t>むきちょう</a:t>
            </a:r>
            <a:r>
              <a:rPr kumimoji="1" lang="ja-JP" altLang="en-US" sz="1200" dirty="0" err="1"/>
              <a:t>えき</a:t>
            </a:r>
            <a:endParaRPr kumimoji="1" lang="ja-JP" altLang="en-US" sz="1200" dirty="0"/>
          </a:p>
        </p:txBody>
      </p:sp>
      <p:sp>
        <p:nvSpPr>
          <p:cNvPr id="40" name="テキスト ボックス 39"/>
          <p:cNvSpPr txBox="1"/>
          <p:nvPr/>
        </p:nvSpPr>
        <p:spPr>
          <a:xfrm>
            <a:off x="1763688" y="3501009"/>
            <a:ext cx="1224136" cy="288031"/>
          </a:xfrm>
          <a:prstGeom prst="rect">
            <a:avLst/>
          </a:prstGeom>
          <a:noFill/>
        </p:spPr>
        <p:txBody>
          <a:bodyPr wrap="square" rtlCol="0">
            <a:spAutoFit/>
          </a:bodyPr>
          <a:lstStyle/>
          <a:p>
            <a:pPr algn="ctr"/>
            <a:r>
              <a:rPr kumimoji="1" lang="ja-JP" altLang="en-US" sz="1200" dirty="0"/>
              <a:t>しゅうしん</a:t>
            </a:r>
            <a:r>
              <a:rPr kumimoji="1" lang="ja-JP" altLang="en-US" sz="1200" dirty="0" err="1"/>
              <a:t>けい</a:t>
            </a:r>
            <a:endParaRPr kumimoji="1" lang="ja-JP" altLang="en-US" sz="1200" dirty="0"/>
          </a:p>
        </p:txBody>
      </p:sp>
      <p:sp>
        <p:nvSpPr>
          <p:cNvPr id="41" name="テキスト ボックス 40"/>
          <p:cNvSpPr txBox="1"/>
          <p:nvPr/>
        </p:nvSpPr>
        <p:spPr>
          <a:xfrm>
            <a:off x="1475656" y="1700809"/>
            <a:ext cx="6120680" cy="276999"/>
          </a:xfrm>
          <a:prstGeom prst="rect">
            <a:avLst/>
          </a:prstGeom>
          <a:noFill/>
        </p:spPr>
        <p:txBody>
          <a:bodyPr wrap="square" rtlCol="0">
            <a:spAutoFit/>
          </a:bodyPr>
          <a:lstStyle/>
          <a:p>
            <a:pPr algn="ctr"/>
            <a:r>
              <a:rPr kumimoji="1" lang="ja-JP" altLang="en-US" sz="1200" dirty="0"/>
              <a:t>　</a:t>
            </a:r>
            <a:r>
              <a:rPr kumimoji="1" lang="ja-JP" altLang="en-US" sz="1200" dirty="0" err="1"/>
              <a:t>しけい</a:t>
            </a:r>
            <a:endParaRPr kumimoji="1" lang="ja-JP" alt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764704"/>
            <a:ext cx="8229600" cy="1143000"/>
          </a:xfrm>
        </p:spPr>
        <p:txBody>
          <a:bodyPr>
            <a:normAutofit/>
          </a:bodyPr>
          <a:lstStyle/>
          <a:p>
            <a:r>
              <a:rPr lang="ja-JP" altLang="en-US" dirty="0"/>
              <a:t>どのようにさそわれるの</a:t>
            </a:r>
            <a:r>
              <a:rPr kumimoji="1" lang="ja-JP" altLang="en-US" dirty="0"/>
              <a:t>？</a:t>
            </a:r>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lang="ja-JP" altLang="en-US" sz="28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sp>
        <p:nvSpPr>
          <p:cNvPr id="5" name="テキスト ボックス 4"/>
          <p:cNvSpPr txBox="1"/>
          <p:nvPr/>
        </p:nvSpPr>
        <p:spPr>
          <a:xfrm>
            <a:off x="1187624" y="5085184"/>
            <a:ext cx="6696744" cy="646331"/>
          </a:xfrm>
          <a:prstGeom prst="rect">
            <a:avLst/>
          </a:prstGeom>
          <a:noFill/>
        </p:spPr>
        <p:txBody>
          <a:bodyPr wrap="square" rtlCol="0">
            <a:spAutoFit/>
          </a:bodyPr>
          <a:lstStyle/>
          <a:p>
            <a:pPr algn="ctr"/>
            <a:r>
              <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はっきりと断わろう！</a:t>
            </a:r>
            <a:endParaRPr kumimoji="1" lang="en-US" altLang="ja-JP"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円形吹き出し 7"/>
          <p:cNvSpPr/>
          <p:nvPr/>
        </p:nvSpPr>
        <p:spPr>
          <a:xfrm>
            <a:off x="4932040" y="1844824"/>
            <a:ext cx="2736304" cy="936104"/>
          </a:xfrm>
          <a:prstGeom prst="wedgeEllipseCallout">
            <a:avLst>
              <a:gd name="adj1" fmla="val 41712"/>
              <a:gd name="adj2" fmla="val 110936"/>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みんな</a:t>
            </a:r>
            <a:endParaRPr kumimoji="1" lang="en-US" altLang="ja-JP" sz="2400" dirty="0"/>
          </a:p>
          <a:p>
            <a:pPr algn="ctr"/>
            <a:r>
              <a:rPr kumimoji="1" lang="ja-JP" altLang="en-US" sz="2400" dirty="0"/>
              <a:t>やってるよ</a:t>
            </a:r>
          </a:p>
        </p:txBody>
      </p:sp>
      <p:sp>
        <p:nvSpPr>
          <p:cNvPr id="9" name="円形吹き出し 8"/>
          <p:cNvSpPr/>
          <p:nvPr/>
        </p:nvSpPr>
        <p:spPr>
          <a:xfrm>
            <a:off x="1547664" y="1844824"/>
            <a:ext cx="2736304" cy="936104"/>
          </a:xfrm>
          <a:prstGeom prst="wedgeEllipseCallout">
            <a:avLst>
              <a:gd name="adj1" fmla="val -50526"/>
              <a:gd name="adj2" fmla="val 91983"/>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やせられるよ</a:t>
            </a:r>
          </a:p>
        </p:txBody>
      </p:sp>
      <p:sp>
        <p:nvSpPr>
          <p:cNvPr id="10" name="円形吹き出し 9"/>
          <p:cNvSpPr/>
          <p:nvPr/>
        </p:nvSpPr>
        <p:spPr>
          <a:xfrm>
            <a:off x="4860032" y="3933056"/>
            <a:ext cx="2736304" cy="936104"/>
          </a:xfrm>
          <a:prstGeom prst="wedgeEllipseCallout">
            <a:avLst>
              <a:gd name="adj1" fmla="val 47631"/>
              <a:gd name="adj2" fmla="val 96194"/>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いい気持ちになるよ</a:t>
            </a:r>
          </a:p>
        </p:txBody>
      </p:sp>
      <p:sp>
        <p:nvSpPr>
          <p:cNvPr id="11" name="円形吹き出し 10"/>
          <p:cNvSpPr/>
          <p:nvPr/>
        </p:nvSpPr>
        <p:spPr>
          <a:xfrm>
            <a:off x="3275856" y="2708920"/>
            <a:ext cx="2736304" cy="936104"/>
          </a:xfrm>
          <a:prstGeom prst="wedgeEllipseCallout">
            <a:avLst>
              <a:gd name="adj1" fmla="val 26151"/>
              <a:gd name="adj2" fmla="val 76107"/>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つかれが</a:t>
            </a:r>
            <a:endParaRPr kumimoji="1" lang="en-US" altLang="ja-JP" sz="2400" dirty="0"/>
          </a:p>
          <a:p>
            <a:pPr algn="ctr"/>
            <a:r>
              <a:rPr lang="ja-JP" altLang="en-US" sz="2400" dirty="0"/>
              <a:t>とれるよ</a:t>
            </a:r>
            <a:endParaRPr kumimoji="1" lang="ja-JP" altLang="en-US" sz="2400" dirty="0"/>
          </a:p>
        </p:txBody>
      </p:sp>
      <p:sp>
        <p:nvSpPr>
          <p:cNvPr id="12" name="円形吹き出し 11"/>
          <p:cNvSpPr/>
          <p:nvPr/>
        </p:nvSpPr>
        <p:spPr>
          <a:xfrm>
            <a:off x="1907704" y="3645024"/>
            <a:ext cx="2736304" cy="936104"/>
          </a:xfrm>
          <a:prstGeom prst="wedgeEllipseCallout">
            <a:avLst>
              <a:gd name="adj1" fmla="val -35364"/>
              <a:gd name="adj2" fmla="val 85665"/>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t>勉強に</a:t>
            </a:r>
            <a:endParaRPr kumimoji="1" lang="en-US" altLang="ja-JP" sz="2400" dirty="0"/>
          </a:p>
          <a:p>
            <a:pPr algn="ctr"/>
            <a:r>
              <a:rPr lang="ja-JP" altLang="en-US" sz="2400" dirty="0"/>
              <a:t>集中できるよ</a:t>
            </a:r>
            <a:endParaRPr kumimoji="1" lang="ja-JP" alt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lang="en-US" altLang="ja-JP" sz="2600" dirty="0">
              <a:solidFill>
                <a:schemeClr val="tx1"/>
              </a:solidFill>
            </a:endParaRPr>
          </a:p>
          <a:p>
            <a:endParaRPr lang="en-US" altLang="ja-JP" sz="2600" dirty="0">
              <a:solidFill>
                <a:schemeClr val="tx1"/>
              </a:solidFill>
            </a:endParaRPr>
          </a:p>
          <a:p>
            <a:endParaRPr lang="en-US" altLang="ja-JP" sz="2600" dirty="0">
              <a:solidFill>
                <a:schemeClr val="tx1"/>
              </a:solidFill>
            </a:endParaRPr>
          </a:p>
          <a:p>
            <a:endParaRPr lang="en-US" altLang="ja-JP" sz="2600" dirty="0">
              <a:solidFill>
                <a:schemeClr val="tx1"/>
              </a:solidFill>
            </a:endParaRPr>
          </a:p>
          <a:p>
            <a:endParaRPr lang="en-US" altLang="ja-JP" sz="2600" dirty="0">
              <a:solidFill>
                <a:schemeClr val="tx1"/>
              </a:solidFill>
            </a:endParaRPr>
          </a:p>
          <a:p>
            <a:endParaRPr lang="en-US" altLang="ja-JP" sz="2600" dirty="0">
              <a:solidFill>
                <a:schemeClr val="tx1"/>
              </a:solidFill>
            </a:endParaRPr>
          </a:p>
          <a:p>
            <a:endParaRPr lang="en-US" altLang="ja-JP" sz="26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sp>
        <p:nvSpPr>
          <p:cNvPr id="5" name="正方形/長方形 4"/>
          <p:cNvSpPr/>
          <p:nvPr/>
        </p:nvSpPr>
        <p:spPr>
          <a:xfrm>
            <a:off x="2483768" y="4509120"/>
            <a:ext cx="3312368" cy="43204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福岡県薬物乱用防止啓発サイト</a:t>
            </a:r>
          </a:p>
        </p:txBody>
      </p:sp>
      <p:sp>
        <p:nvSpPr>
          <p:cNvPr id="6" name="額縁 5"/>
          <p:cNvSpPr/>
          <p:nvPr/>
        </p:nvSpPr>
        <p:spPr>
          <a:xfrm>
            <a:off x="5940152" y="4437112"/>
            <a:ext cx="1008112" cy="576064"/>
          </a:xfrm>
          <a:prstGeom prst="bevel">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検索</a:t>
            </a:r>
          </a:p>
        </p:txBody>
      </p:sp>
      <p:sp>
        <p:nvSpPr>
          <p:cNvPr id="8" name="右矢印 7"/>
          <p:cNvSpPr/>
          <p:nvPr/>
        </p:nvSpPr>
        <p:spPr>
          <a:xfrm rot="18868484">
            <a:off x="5906228" y="4908179"/>
            <a:ext cx="432048" cy="288032"/>
          </a:xfrm>
          <a:prstGeom prst="righ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9" name="Picture 2" descr="L:\075薬務課\【麻薬係】\N310 大学等に対する啓発\学生向けWeb開設\リーフレット\トップページ上.png"/>
          <p:cNvPicPr>
            <a:picLocks noChangeAspect="1" noChangeArrowheads="1"/>
          </p:cNvPicPr>
          <p:nvPr/>
        </p:nvPicPr>
        <p:blipFill>
          <a:blip r:embed="rId4" cstate="print"/>
          <a:srcRect/>
          <a:stretch>
            <a:fillRect/>
          </a:stretch>
        </p:blipFill>
        <p:spPr bwMode="auto">
          <a:xfrm>
            <a:off x="1547664" y="1196752"/>
            <a:ext cx="5976664" cy="2955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正方形/長方形 10"/>
          <p:cNvSpPr/>
          <p:nvPr/>
        </p:nvSpPr>
        <p:spPr>
          <a:xfrm>
            <a:off x="1259632" y="5157192"/>
            <a:ext cx="6624736" cy="769441"/>
          </a:xfrm>
          <a:prstGeom prst="rect">
            <a:avLst/>
          </a:prstGeom>
        </p:spPr>
        <p:txBody>
          <a:bodyPr wrap="square">
            <a:spAutoFit/>
          </a:bodyPr>
          <a:lstStyle/>
          <a:p>
            <a:pPr algn="ctr"/>
            <a:r>
              <a:rPr lang="ja-JP" alt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ぜひ、見てね！</a:t>
            </a:r>
            <a:endParaRPr lang="en-US" altLang="ja-JP"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02データ交換場\02 総務部\20300331エコトン画像【県民情報広報課】※画像はコピーしてください。切り取りはしないでください。\げんこつ自慢.jpg"/>
          <p:cNvPicPr>
            <a:picLocks noChangeAspect="1" noChangeArrowheads="1"/>
          </p:cNvPicPr>
          <p:nvPr/>
        </p:nvPicPr>
        <p:blipFill>
          <a:blip r:embed="rId3" cstate="print"/>
          <a:srcRect/>
          <a:stretch>
            <a:fillRect/>
          </a:stretch>
        </p:blipFill>
        <p:spPr bwMode="auto">
          <a:xfrm>
            <a:off x="1259632" y="1988840"/>
            <a:ext cx="6639175" cy="4869161"/>
          </a:xfrm>
          <a:prstGeom prst="rect">
            <a:avLst/>
          </a:prstGeom>
          <a:noFill/>
        </p:spPr>
      </p:pic>
      <p:sp>
        <p:nvSpPr>
          <p:cNvPr id="3" name="角丸四角形吹き出し 2"/>
          <p:cNvSpPr/>
          <p:nvPr/>
        </p:nvSpPr>
        <p:spPr>
          <a:xfrm>
            <a:off x="971600" y="620688"/>
            <a:ext cx="7200800" cy="2232248"/>
          </a:xfrm>
          <a:prstGeom prst="wedgeRoundRectCallout">
            <a:avLst>
              <a:gd name="adj1" fmla="val 2650"/>
              <a:gd name="adj2" fmla="val 91587"/>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薬物乱用</a:t>
            </a:r>
            <a:endParaRPr kumimoji="1" lang="en-US" altLang="ja-JP"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ja-JP"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ダメ。ゼッタイ！！</a:t>
            </a:r>
            <a:endParaRPr kumimoji="1" lang="ja-JP"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980728"/>
            <a:ext cx="8229600" cy="1143000"/>
          </a:xfrm>
        </p:spPr>
        <p:txBody>
          <a:bodyPr/>
          <a:lstStyle/>
          <a:p>
            <a:r>
              <a:rPr kumimoji="1" lang="ja-JP" altLang="en-US" dirty="0"/>
              <a:t>今日お話しすること</a:t>
            </a:r>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lang="en-US" altLang="ja-JP" sz="3200" dirty="0">
              <a:solidFill>
                <a:schemeClr val="tx1"/>
              </a:solidFill>
            </a:endParaRPr>
          </a:p>
          <a:p>
            <a:endParaRPr kumimoji="1" lang="en-US" altLang="ja-JP" sz="3200" dirty="0">
              <a:solidFill>
                <a:schemeClr val="tx1"/>
              </a:solidFill>
            </a:endParaRPr>
          </a:p>
          <a:p>
            <a:r>
              <a:rPr kumimoji="1" lang="ja-JP" altLang="en-US" sz="3200" dirty="0">
                <a:solidFill>
                  <a:schemeClr val="tx1"/>
                </a:solidFill>
              </a:rPr>
              <a:t>　①　薬物乱用ってなに？</a:t>
            </a:r>
            <a:endParaRPr kumimoji="1" lang="en-US" altLang="ja-JP" sz="3200" dirty="0">
              <a:solidFill>
                <a:schemeClr val="tx1"/>
              </a:solidFill>
            </a:endParaRPr>
          </a:p>
          <a:p>
            <a:r>
              <a:rPr lang="ja-JP" altLang="en-US" sz="3200" dirty="0">
                <a:solidFill>
                  <a:schemeClr val="tx1"/>
                </a:solidFill>
              </a:rPr>
              <a:t>　②　薬物にはどんなものがあるの？</a:t>
            </a:r>
            <a:endParaRPr lang="en-US" altLang="ja-JP" sz="3200" dirty="0">
              <a:solidFill>
                <a:schemeClr val="tx1"/>
              </a:solidFill>
            </a:endParaRPr>
          </a:p>
          <a:p>
            <a:r>
              <a:rPr kumimoji="1" lang="ja-JP" altLang="en-US" sz="3200" dirty="0">
                <a:solidFill>
                  <a:schemeClr val="tx1"/>
                </a:solidFill>
              </a:rPr>
              <a:t>　③　薬物が与（あた）える</a:t>
            </a:r>
            <a:endParaRPr kumimoji="1" lang="en-US" altLang="ja-JP" sz="3200" dirty="0">
              <a:solidFill>
                <a:schemeClr val="tx1"/>
              </a:solidFill>
            </a:endParaRPr>
          </a:p>
          <a:p>
            <a:r>
              <a:rPr kumimoji="1" lang="ja-JP" altLang="en-US" sz="3200" dirty="0">
                <a:solidFill>
                  <a:schemeClr val="tx1"/>
                </a:solidFill>
              </a:rPr>
              <a:t>　　 　 影響（えいきょう）は？</a:t>
            </a:r>
            <a:endParaRPr kumimoji="1" lang="en-US" altLang="ja-JP" sz="3200" dirty="0">
              <a:solidFill>
                <a:schemeClr val="tx1"/>
              </a:solidFill>
            </a:endParaRPr>
          </a:p>
          <a:p>
            <a:r>
              <a:rPr lang="ja-JP" altLang="en-US" sz="3200" dirty="0">
                <a:solidFill>
                  <a:schemeClr val="tx1"/>
                </a:solidFill>
              </a:rPr>
              <a:t>　　　　　　　　　　　　　　　　　　など</a:t>
            </a:r>
            <a:endParaRPr kumimoji="1" lang="ja-JP" altLang="en-US" sz="32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980728"/>
            <a:ext cx="8229600" cy="1143000"/>
          </a:xfrm>
        </p:spPr>
        <p:txBody>
          <a:bodyPr/>
          <a:lstStyle/>
          <a:p>
            <a:r>
              <a:rPr lang="ja-JP" altLang="en-US" dirty="0"/>
              <a:t>薬物乱用ってなに？</a:t>
            </a:r>
            <a:endParaRPr kumimoji="1" lang="ja-JP" altLang="en-US" dirty="0"/>
          </a:p>
        </p:txBody>
      </p:sp>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rPr>
              <a:t>薬物乱用とは・・・</a:t>
            </a:r>
            <a:endParaRPr lang="en-US" altLang="ja-JP" sz="3200" dirty="0">
              <a:solidFill>
                <a:schemeClr val="tx1"/>
              </a:solidFill>
            </a:endParaRPr>
          </a:p>
          <a:p>
            <a:endParaRPr lang="en-US" altLang="ja-JP" sz="3200" dirty="0">
              <a:solidFill>
                <a:schemeClr val="tx1"/>
              </a:solidFill>
            </a:endParaRPr>
          </a:p>
          <a:p>
            <a:r>
              <a:rPr lang="ja-JP" altLang="en-US" sz="3200" dirty="0">
                <a:solidFill>
                  <a:schemeClr val="tx1"/>
                </a:solidFill>
              </a:rPr>
              <a:t>薬物を社会のルールからはずれた方法や目的で使うことだよ。</a:t>
            </a:r>
          </a:p>
          <a:p>
            <a:pPr algn="ctr"/>
            <a:endParaRPr kumimoji="1" lang="ja-JP" altLang="en-US" sz="32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3200" dirty="0">
              <a:solidFill>
                <a:schemeClr val="tx1"/>
              </a:solidFill>
            </a:endParaRPr>
          </a:p>
          <a:p>
            <a:endParaRPr lang="en-US" altLang="ja-JP" sz="3200" dirty="0">
              <a:solidFill>
                <a:schemeClr val="tx1"/>
              </a:solidFill>
            </a:endParaRPr>
          </a:p>
          <a:p>
            <a:endParaRPr lang="en-US" altLang="ja-JP" sz="3200" dirty="0">
              <a:solidFill>
                <a:schemeClr val="tx1"/>
              </a:solidFill>
            </a:endParaRPr>
          </a:p>
          <a:p>
            <a:pPr algn="ctr"/>
            <a:endParaRPr kumimoji="1" lang="ja-JP" altLang="en-US" sz="32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6" name="Picture 2" descr="C:\Users\1000825\Desktop\クリップアート\薬剤師.jpg"/>
          <p:cNvPicPr>
            <a:picLocks noChangeAspect="1" noChangeArrowheads="1"/>
          </p:cNvPicPr>
          <p:nvPr/>
        </p:nvPicPr>
        <p:blipFill>
          <a:blip r:embed="rId4" cstate="print"/>
          <a:srcRect/>
          <a:stretch>
            <a:fillRect/>
          </a:stretch>
        </p:blipFill>
        <p:spPr bwMode="auto">
          <a:xfrm>
            <a:off x="5004048" y="2276872"/>
            <a:ext cx="2353444" cy="2353444"/>
          </a:xfrm>
          <a:prstGeom prst="rect">
            <a:avLst/>
          </a:prstGeom>
          <a:noFill/>
        </p:spPr>
      </p:pic>
      <p:pic>
        <p:nvPicPr>
          <p:cNvPr id="6146" name="Picture 2" descr="C:\Users\1000825\Desktop\クリップアート\子どもが注射している.jpg"/>
          <p:cNvPicPr>
            <a:picLocks noChangeAspect="1" noChangeArrowheads="1"/>
          </p:cNvPicPr>
          <p:nvPr/>
        </p:nvPicPr>
        <p:blipFill>
          <a:blip r:embed="rId5" cstate="print"/>
          <a:srcRect/>
          <a:stretch>
            <a:fillRect/>
          </a:stretch>
        </p:blipFill>
        <p:spPr bwMode="auto">
          <a:xfrm>
            <a:off x="2123728" y="2996952"/>
            <a:ext cx="2376264" cy="2376264"/>
          </a:xfrm>
          <a:prstGeom prst="rect">
            <a:avLst/>
          </a:prstGeom>
          <a:noFill/>
        </p:spPr>
      </p:pic>
      <p:sp>
        <p:nvSpPr>
          <p:cNvPr id="8" name="タイトル 1"/>
          <p:cNvSpPr>
            <a:spLocks noGrp="1"/>
          </p:cNvSpPr>
          <p:nvPr>
            <p:ph type="title"/>
          </p:nvPr>
        </p:nvSpPr>
        <p:spPr>
          <a:xfrm>
            <a:off x="539552" y="980728"/>
            <a:ext cx="8229600" cy="1143000"/>
          </a:xfrm>
        </p:spPr>
        <p:txBody>
          <a:bodyPr/>
          <a:lstStyle/>
          <a:p>
            <a:r>
              <a:rPr kumimoji="1" lang="ja-JP" altLang="en-US" dirty="0"/>
              <a:t>病院でもらう薬は大丈夫？</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kumimoji="1" lang="en-US" altLang="ja-JP" sz="3200" dirty="0">
              <a:solidFill>
                <a:schemeClr val="tx1"/>
              </a:solidFill>
            </a:endParaRPr>
          </a:p>
        </p:txBody>
      </p:sp>
      <p:sp>
        <p:nvSpPr>
          <p:cNvPr id="13" name="正方形/長方形 12"/>
          <p:cNvSpPr/>
          <p:nvPr/>
        </p:nvSpPr>
        <p:spPr>
          <a:xfrm>
            <a:off x="1259632" y="980728"/>
            <a:ext cx="6624736" cy="646331"/>
          </a:xfrm>
          <a:prstGeom prst="rect">
            <a:avLst/>
          </a:prstGeom>
        </p:spPr>
        <p:txBody>
          <a:bodyPr wrap="square">
            <a:spAutoFit/>
          </a:bodyPr>
          <a:lstStyle/>
          <a:p>
            <a:pPr algn="ctr"/>
            <a:r>
              <a:rPr lang="ja-JP" altLang="en-US" sz="3600" dirty="0"/>
              <a:t>薬物にはどんなものがあるの？</a:t>
            </a:r>
          </a:p>
        </p:txBody>
      </p:sp>
      <p:grpSp>
        <p:nvGrpSpPr>
          <p:cNvPr id="23" name="グループ化 22"/>
          <p:cNvGrpSpPr/>
          <p:nvPr/>
        </p:nvGrpSpPr>
        <p:grpSpPr>
          <a:xfrm>
            <a:off x="1403647" y="1628800"/>
            <a:ext cx="2016223" cy="1656064"/>
            <a:chOff x="1619672" y="1484784"/>
            <a:chExt cx="1674000" cy="1440040"/>
          </a:xfrm>
        </p:grpSpPr>
        <p:pic>
          <p:nvPicPr>
            <p:cNvPr id="6" name="Picture 2" descr="L:\075薬務課\【麻薬係】\N501~507 啓発資材・広報\N502 啓発資材作成（購入含む）\■リーフレット（学生等向け）\H27\リーフレットデータ\薬物写真\覚醒剤.jpg"/>
            <p:cNvPicPr>
              <a:picLocks noChangeAspect="1" noChangeArrowheads="1"/>
            </p:cNvPicPr>
            <p:nvPr/>
          </p:nvPicPr>
          <p:blipFill>
            <a:blip r:embed="rId3" cstate="print"/>
            <a:srcRect/>
            <a:stretch>
              <a:fillRect/>
            </a:stretch>
          </p:blipFill>
          <p:spPr bwMode="auto">
            <a:xfrm>
              <a:off x="1619672" y="184482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14" name="テキスト ボックス 13"/>
            <p:cNvSpPr txBox="1"/>
            <p:nvPr/>
          </p:nvSpPr>
          <p:spPr>
            <a:xfrm>
              <a:off x="1619673" y="1484784"/>
              <a:ext cx="1656185" cy="347918"/>
            </a:xfrm>
            <a:prstGeom prst="rect">
              <a:avLst/>
            </a:prstGeom>
            <a:noFill/>
          </p:spPr>
          <p:txBody>
            <a:bodyPr wrap="square" rtlCol="0">
              <a:spAutoFit/>
            </a:bodyPr>
            <a:lstStyle/>
            <a:p>
              <a:pPr algn="ctr"/>
              <a:r>
                <a:rPr kumimoji="1" lang="ja-JP" altLang="en-US" sz="2000" dirty="0"/>
                <a:t>覚醒剤（</a:t>
              </a:r>
              <a:r>
                <a:rPr kumimoji="1" lang="ja-JP" altLang="en-US" sz="1100" dirty="0"/>
                <a:t>かくせいざい</a:t>
              </a:r>
              <a:r>
                <a:rPr kumimoji="1" lang="ja-JP" altLang="en-US" sz="2000" dirty="0"/>
                <a:t>）</a:t>
              </a:r>
            </a:p>
          </p:txBody>
        </p:sp>
      </p:grpSp>
      <p:grpSp>
        <p:nvGrpSpPr>
          <p:cNvPr id="22" name="グループ化 21"/>
          <p:cNvGrpSpPr/>
          <p:nvPr/>
        </p:nvGrpSpPr>
        <p:grpSpPr>
          <a:xfrm>
            <a:off x="3563888" y="1628800"/>
            <a:ext cx="2016224" cy="1656064"/>
            <a:chOff x="3707904" y="1484784"/>
            <a:chExt cx="1674000" cy="1440040"/>
          </a:xfrm>
        </p:grpSpPr>
        <p:pic>
          <p:nvPicPr>
            <p:cNvPr id="8" name="Picture 3" descr="L:\075薬務課\【麻薬係】\N501~507 啓発資材・広報\N502 啓発資材作成（購入含む）\■リーフレット（学生等向け）\H27\リーフレットデータ\薬物写真\大麻.jpg"/>
            <p:cNvPicPr>
              <a:picLocks noChangeAspect="1" noChangeArrowheads="1"/>
            </p:cNvPicPr>
            <p:nvPr/>
          </p:nvPicPr>
          <p:blipFill>
            <a:blip r:embed="rId4" cstate="print"/>
            <a:srcRect/>
            <a:stretch>
              <a:fillRect/>
            </a:stretch>
          </p:blipFill>
          <p:spPr bwMode="auto">
            <a:xfrm>
              <a:off x="3707904" y="184482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15" name="テキスト ボックス 14"/>
            <p:cNvSpPr txBox="1"/>
            <p:nvPr/>
          </p:nvSpPr>
          <p:spPr>
            <a:xfrm>
              <a:off x="3707904" y="1484784"/>
              <a:ext cx="1656184" cy="347918"/>
            </a:xfrm>
            <a:prstGeom prst="rect">
              <a:avLst/>
            </a:prstGeom>
            <a:noFill/>
          </p:spPr>
          <p:txBody>
            <a:bodyPr wrap="square" rtlCol="0">
              <a:spAutoFit/>
            </a:bodyPr>
            <a:lstStyle/>
            <a:p>
              <a:pPr algn="ctr"/>
              <a:r>
                <a:rPr kumimoji="1" lang="ja-JP" altLang="en-US" sz="2000" dirty="0"/>
                <a:t>大麻（たいま）</a:t>
              </a:r>
            </a:p>
          </p:txBody>
        </p:sp>
      </p:grpSp>
      <p:grpSp>
        <p:nvGrpSpPr>
          <p:cNvPr id="21" name="グループ化 20"/>
          <p:cNvGrpSpPr/>
          <p:nvPr/>
        </p:nvGrpSpPr>
        <p:grpSpPr>
          <a:xfrm>
            <a:off x="5724128" y="1628800"/>
            <a:ext cx="2016224" cy="1656064"/>
            <a:chOff x="5580112" y="1484784"/>
            <a:chExt cx="1674000" cy="1440040"/>
          </a:xfrm>
        </p:grpSpPr>
        <p:pic>
          <p:nvPicPr>
            <p:cNvPr id="9" name="Picture 4" descr="L:\075薬務課\【麻薬係】\N501~507 啓発資材・広報\N502 啓発資材作成（購入含む）\■リーフレット（学生等向け）\H27\リーフレットデータ\薬物写真\MDMA.jpg"/>
            <p:cNvPicPr>
              <a:picLocks noChangeAspect="1" noChangeArrowheads="1"/>
            </p:cNvPicPr>
            <p:nvPr/>
          </p:nvPicPr>
          <p:blipFill>
            <a:blip r:embed="rId5" cstate="print"/>
            <a:srcRect/>
            <a:stretch>
              <a:fillRect/>
            </a:stretch>
          </p:blipFill>
          <p:spPr bwMode="auto">
            <a:xfrm>
              <a:off x="5580112" y="184482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16" name="テキスト ボックス 15"/>
            <p:cNvSpPr txBox="1"/>
            <p:nvPr/>
          </p:nvSpPr>
          <p:spPr>
            <a:xfrm>
              <a:off x="5580112" y="1484784"/>
              <a:ext cx="1656184" cy="347918"/>
            </a:xfrm>
            <a:prstGeom prst="rect">
              <a:avLst/>
            </a:prstGeom>
            <a:noFill/>
          </p:spPr>
          <p:txBody>
            <a:bodyPr wrap="square" rtlCol="0">
              <a:spAutoFit/>
            </a:bodyPr>
            <a:lstStyle/>
            <a:p>
              <a:pPr algn="ctr"/>
              <a:r>
                <a:rPr kumimoji="1" lang="en-US" altLang="ja-JP" sz="2000" dirty="0"/>
                <a:t>MDMA</a:t>
              </a:r>
              <a:endParaRPr kumimoji="1" lang="ja-JP" altLang="en-US" sz="2000" dirty="0"/>
            </a:p>
          </p:txBody>
        </p:sp>
      </p:grpSp>
      <p:sp>
        <p:nvSpPr>
          <p:cNvPr id="17" name="正方形/長方形 16"/>
          <p:cNvSpPr/>
          <p:nvPr/>
        </p:nvSpPr>
        <p:spPr>
          <a:xfrm>
            <a:off x="3707904" y="5517232"/>
            <a:ext cx="4176464" cy="307777"/>
          </a:xfrm>
          <a:prstGeom prst="rect">
            <a:avLst/>
          </a:prstGeom>
        </p:spPr>
        <p:txBody>
          <a:bodyPr wrap="square">
            <a:spAutoFit/>
          </a:bodyPr>
          <a:lstStyle/>
          <a:p>
            <a:r>
              <a:rPr lang="ja-JP" altLang="en-US" sz="1400" dirty="0"/>
              <a:t>写真提供：九州厚生局麻薬取締部（シンナーを除く。）</a:t>
            </a:r>
          </a:p>
        </p:txBody>
      </p:sp>
      <p:grpSp>
        <p:nvGrpSpPr>
          <p:cNvPr id="29" name="グループ化 28"/>
          <p:cNvGrpSpPr/>
          <p:nvPr/>
        </p:nvGrpSpPr>
        <p:grpSpPr>
          <a:xfrm>
            <a:off x="5724128" y="3573016"/>
            <a:ext cx="2016224" cy="1656064"/>
            <a:chOff x="5580112" y="2924944"/>
            <a:chExt cx="1674000" cy="1440040"/>
          </a:xfrm>
        </p:grpSpPr>
        <p:pic>
          <p:nvPicPr>
            <p:cNvPr id="6150" name="Picture 6" descr="シンナー"/>
            <p:cNvPicPr>
              <a:picLocks noChangeAspect="1" noChangeArrowheads="1"/>
            </p:cNvPicPr>
            <p:nvPr/>
          </p:nvPicPr>
          <p:blipFill>
            <a:blip r:embed="rId6" cstate="print"/>
            <a:srcRect/>
            <a:stretch>
              <a:fillRect/>
            </a:stretch>
          </p:blipFill>
          <p:spPr bwMode="auto">
            <a:xfrm>
              <a:off x="5580112" y="328498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24" name="テキスト ボックス 23"/>
            <p:cNvSpPr txBox="1"/>
            <p:nvPr/>
          </p:nvSpPr>
          <p:spPr>
            <a:xfrm>
              <a:off x="5580112" y="2924944"/>
              <a:ext cx="1656184" cy="347918"/>
            </a:xfrm>
            <a:prstGeom prst="rect">
              <a:avLst/>
            </a:prstGeom>
            <a:noFill/>
          </p:spPr>
          <p:txBody>
            <a:bodyPr wrap="square" rtlCol="0">
              <a:spAutoFit/>
            </a:bodyPr>
            <a:lstStyle/>
            <a:p>
              <a:pPr algn="ctr"/>
              <a:r>
                <a:rPr kumimoji="1" lang="ja-JP" altLang="en-US" sz="2000" dirty="0"/>
                <a:t>シンナー</a:t>
              </a:r>
            </a:p>
          </p:txBody>
        </p:sp>
      </p:grpSp>
      <p:grpSp>
        <p:nvGrpSpPr>
          <p:cNvPr id="28" name="グループ化 27"/>
          <p:cNvGrpSpPr/>
          <p:nvPr/>
        </p:nvGrpSpPr>
        <p:grpSpPr>
          <a:xfrm>
            <a:off x="3563888" y="3573016"/>
            <a:ext cx="2016224" cy="1656064"/>
            <a:chOff x="3635896" y="2924944"/>
            <a:chExt cx="1674000" cy="1440040"/>
          </a:xfrm>
        </p:grpSpPr>
        <p:pic>
          <p:nvPicPr>
            <p:cNvPr id="6148" name="Picture 4" descr="ヘロイン（あへん系麻薬）"/>
            <p:cNvPicPr>
              <a:picLocks noChangeAspect="1" noChangeArrowheads="1"/>
            </p:cNvPicPr>
            <p:nvPr/>
          </p:nvPicPr>
          <p:blipFill>
            <a:blip r:embed="rId7" cstate="print"/>
            <a:srcRect/>
            <a:stretch>
              <a:fillRect/>
            </a:stretch>
          </p:blipFill>
          <p:spPr bwMode="auto">
            <a:xfrm>
              <a:off x="3635896" y="328498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25" name="テキスト ボックス 24"/>
            <p:cNvSpPr txBox="1"/>
            <p:nvPr/>
          </p:nvSpPr>
          <p:spPr>
            <a:xfrm>
              <a:off x="3635896" y="2924944"/>
              <a:ext cx="1656184" cy="347918"/>
            </a:xfrm>
            <a:prstGeom prst="rect">
              <a:avLst/>
            </a:prstGeom>
            <a:noFill/>
          </p:spPr>
          <p:txBody>
            <a:bodyPr wrap="square" rtlCol="0">
              <a:spAutoFit/>
            </a:bodyPr>
            <a:lstStyle/>
            <a:p>
              <a:pPr algn="ctr"/>
              <a:r>
                <a:rPr kumimoji="1" lang="ja-JP" altLang="en-US" sz="2000" dirty="0"/>
                <a:t>ヘロイン</a:t>
              </a:r>
            </a:p>
          </p:txBody>
        </p:sp>
      </p:grpSp>
      <p:grpSp>
        <p:nvGrpSpPr>
          <p:cNvPr id="27" name="グループ化 26"/>
          <p:cNvGrpSpPr/>
          <p:nvPr/>
        </p:nvGrpSpPr>
        <p:grpSpPr>
          <a:xfrm>
            <a:off x="1403648" y="3573016"/>
            <a:ext cx="2016224" cy="1656064"/>
            <a:chOff x="1547664" y="2924944"/>
            <a:chExt cx="1674000" cy="1440040"/>
          </a:xfrm>
        </p:grpSpPr>
        <p:pic>
          <p:nvPicPr>
            <p:cNvPr id="6146" name="Picture 2" descr="LSD"/>
            <p:cNvPicPr>
              <a:picLocks noChangeAspect="1" noChangeArrowheads="1"/>
            </p:cNvPicPr>
            <p:nvPr/>
          </p:nvPicPr>
          <p:blipFill>
            <a:blip r:embed="rId8" cstate="print"/>
            <a:srcRect/>
            <a:stretch>
              <a:fillRect/>
            </a:stretch>
          </p:blipFill>
          <p:spPr bwMode="auto">
            <a:xfrm>
              <a:off x="1547664" y="3284984"/>
              <a:ext cx="1674000" cy="1080000"/>
            </a:xfrm>
            <a:prstGeom prst="rect">
              <a:avLst/>
            </a:prstGeom>
            <a:ln w="88900" cap="sq" cmpd="thickThin">
              <a:solidFill>
                <a:srgbClr val="000000"/>
              </a:solidFill>
              <a:prstDash val="solid"/>
              <a:miter lim="800000"/>
            </a:ln>
            <a:effectLst>
              <a:innerShdw blurRad="76200">
                <a:srgbClr val="000000"/>
              </a:innerShdw>
            </a:effectLst>
          </p:spPr>
        </p:pic>
        <p:sp>
          <p:nvSpPr>
            <p:cNvPr id="26" name="テキスト ボックス 25"/>
            <p:cNvSpPr txBox="1"/>
            <p:nvPr/>
          </p:nvSpPr>
          <p:spPr>
            <a:xfrm>
              <a:off x="1547664" y="2924944"/>
              <a:ext cx="1656184" cy="347918"/>
            </a:xfrm>
            <a:prstGeom prst="rect">
              <a:avLst/>
            </a:prstGeom>
            <a:noFill/>
          </p:spPr>
          <p:txBody>
            <a:bodyPr wrap="square" rtlCol="0">
              <a:spAutoFit/>
            </a:bodyPr>
            <a:lstStyle/>
            <a:p>
              <a:pPr algn="ctr"/>
              <a:r>
                <a:rPr kumimoji="1" lang="en-US" altLang="ja-JP" sz="2000" dirty="0"/>
                <a:t>LSD</a:t>
              </a:r>
              <a:endParaRPr kumimoji="1" lang="ja-JP" altLang="en-US" sz="2000" dirty="0"/>
            </a:p>
          </p:txBody>
        </p:sp>
      </p:gr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9" cstate="print"/>
          <a:srcRect/>
          <a:stretch>
            <a:fillRect/>
          </a:stretch>
        </p:blipFill>
        <p:spPr bwMode="auto">
          <a:xfrm>
            <a:off x="-180528" y="4267324"/>
            <a:ext cx="2546717" cy="2590676"/>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kumimoji="1" lang="en-US" altLang="ja-JP" sz="3200" dirty="0">
              <a:solidFill>
                <a:schemeClr val="tx1"/>
              </a:solidFill>
            </a:endParaRPr>
          </a:p>
        </p:txBody>
      </p:sp>
      <p:sp>
        <p:nvSpPr>
          <p:cNvPr id="13" name="正方形/長方形 12"/>
          <p:cNvSpPr/>
          <p:nvPr/>
        </p:nvSpPr>
        <p:spPr>
          <a:xfrm>
            <a:off x="2195736" y="836712"/>
            <a:ext cx="4572000" cy="769441"/>
          </a:xfrm>
          <a:prstGeom prst="rect">
            <a:avLst/>
          </a:prstGeom>
        </p:spPr>
        <p:txBody>
          <a:bodyPr>
            <a:spAutoFit/>
          </a:bodyPr>
          <a:lstStyle/>
          <a:p>
            <a:pPr algn="ctr"/>
            <a:r>
              <a:rPr lang="ja-JP" altLang="en-US" sz="4400" dirty="0"/>
              <a:t>危険ドラッグ</a:t>
            </a: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19" name="Picture 5" descr="写真：合法ハーブ・お香１"/>
          <p:cNvPicPr>
            <a:picLocks noChangeAspect="1" noChangeArrowheads="1"/>
          </p:cNvPicPr>
          <p:nvPr/>
        </p:nvPicPr>
        <p:blipFill>
          <a:blip r:embed="rId4" cstate="screen"/>
          <a:srcRect/>
          <a:stretch>
            <a:fillRect/>
          </a:stretch>
        </p:blipFill>
        <p:spPr bwMode="auto">
          <a:xfrm>
            <a:off x="1475657" y="1772816"/>
            <a:ext cx="2022299" cy="1512000"/>
          </a:xfrm>
          <a:prstGeom prst="rect">
            <a:avLst/>
          </a:prstGeom>
          <a:ln w="88900" cap="sq" cmpd="thickThin">
            <a:solidFill>
              <a:srgbClr val="000000"/>
            </a:solidFill>
            <a:prstDash val="solid"/>
            <a:miter lim="800000"/>
          </a:ln>
          <a:effectLst>
            <a:innerShdw blurRad="76200">
              <a:srgbClr val="000000"/>
            </a:innerShdw>
          </a:effectLst>
        </p:spPr>
      </p:pic>
      <p:pic>
        <p:nvPicPr>
          <p:cNvPr id="20" name="Picture 3" descr="写真：アロマオイル２"/>
          <p:cNvPicPr>
            <a:picLocks noChangeAspect="1" noChangeArrowheads="1"/>
          </p:cNvPicPr>
          <p:nvPr/>
        </p:nvPicPr>
        <p:blipFill>
          <a:blip r:embed="rId5" cstate="screen"/>
          <a:srcRect/>
          <a:stretch>
            <a:fillRect/>
          </a:stretch>
        </p:blipFill>
        <p:spPr bwMode="auto">
          <a:xfrm>
            <a:off x="5868144" y="1772816"/>
            <a:ext cx="1585542" cy="1512000"/>
          </a:xfrm>
          <a:prstGeom prst="rect">
            <a:avLst/>
          </a:prstGeom>
          <a:ln w="88900" cap="sq" cmpd="thickThin">
            <a:solidFill>
              <a:srgbClr val="000000"/>
            </a:solidFill>
            <a:prstDash val="solid"/>
            <a:miter lim="800000"/>
          </a:ln>
          <a:effectLst>
            <a:innerShdw blurRad="76200">
              <a:srgbClr val="000000"/>
            </a:innerShdw>
          </a:effectLst>
        </p:spPr>
      </p:pic>
      <p:pic>
        <p:nvPicPr>
          <p:cNvPr id="21" name="Picture 10" descr="写真：パウダー状の商品３"/>
          <p:cNvPicPr>
            <a:picLocks noChangeAspect="1" noChangeArrowheads="1"/>
          </p:cNvPicPr>
          <p:nvPr/>
        </p:nvPicPr>
        <p:blipFill>
          <a:blip r:embed="rId6" cstate="screen"/>
          <a:srcRect/>
          <a:stretch>
            <a:fillRect/>
          </a:stretch>
        </p:blipFill>
        <p:spPr bwMode="auto">
          <a:xfrm>
            <a:off x="3851920" y="1772816"/>
            <a:ext cx="1574244" cy="1512000"/>
          </a:xfrm>
          <a:prstGeom prst="rect">
            <a:avLst/>
          </a:prstGeom>
          <a:ln w="88900" cap="sq" cmpd="thickThin">
            <a:solidFill>
              <a:srgbClr val="000000"/>
            </a:solidFill>
            <a:prstDash val="solid"/>
            <a:miter lim="800000"/>
          </a:ln>
          <a:effectLst>
            <a:innerShdw blurRad="76200">
              <a:srgbClr val="000000"/>
            </a:innerShdw>
          </a:effectLst>
        </p:spPr>
      </p:pic>
      <p:sp>
        <p:nvSpPr>
          <p:cNvPr id="16" name="正方形/長方形 15"/>
          <p:cNvSpPr/>
          <p:nvPr/>
        </p:nvSpPr>
        <p:spPr>
          <a:xfrm>
            <a:off x="2123728" y="3573016"/>
            <a:ext cx="5544616" cy="1938992"/>
          </a:xfrm>
          <a:prstGeom prst="rect">
            <a:avLst/>
          </a:prstGeom>
        </p:spPr>
        <p:txBody>
          <a:bodyPr wrap="square">
            <a:spAutoFit/>
          </a:bodyPr>
          <a:lstStyle/>
          <a:p>
            <a:r>
              <a:rPr lang="ja-JP" altLang="en-US" sz="4000" dirty="0"/>
              <a:t>とても危険な薬物で、</a:t>
            </a:r>
            <a:endParaRPr lang="en-US" altLang="ja-JP" sz="4000" dirty="0"/>
          </a:p>
          <a:p>
            <a:r>
              <a:rPr lang="ja-JP" altLang="en-US" sz="4000" dirty="0"/>
              <a:t>使うと死んでしまうこともあるんだ。</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p:txBody>
      </p:sp>
      <p:pic>
        <p:nvPicPr>
          <p:cNvPr id="8" name="Picture 2" descr="C:\Users\1000825\Desktop\クリップアート\脳.jpg"/>
          <p:cNvPicPr>
            <a:picLocks noChangeAspect="1" noChangeArrowheads="1"/>
          </p:cNvPicPr>
          <p:nvPr/>
        </p:nvPicPr>
        <p:blipFill>
          <a:blip r:embed="rId3" cstate="print"/>
          <a:srcRect/>
          <a:stretch>
            <a:fillRect/>
          </a:stretch>
        </p:blipFill>
        <p:spPr bwMode="auto">
          <a:xfrm>
            <a:off x="3059832" y="2564904"/>
            <a:ext cx="3015552" cy="2567931"/>
          </a:xfrm>
          <a:prstGeom prst="rect">
            <a:avLst/>
          </a:prstGeom>
          <a:noFill/>
        </p:spPr>
      </p:pic>
      <p:sp>
        <p:nvSpPr>
          <p:cNvPr id="9" name="雲 8"/>
          <p:cNvSpPr/>
          <p:nvPr/>
        </p:nvSpPr>
        <p:spPr>
          <a:xfrm>
            <a:off x="5364088" y="4581128"/>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心臓を</a:t>
            </a:r>
            <a:endParaRPr lang="en-US" altLang="ja-JP" b="1" dirty="0">
              <a:solidFill>
                <a:schemeClr val="tx1"/>
              </a:solidFill>
            </a:endParaRPr>
          </a:p>
          <a:p>
            <a:pPr algn="ctr"/>
            <a:r>
              <a:rPr lang="ja-JP" altLang="en-US" b="1" dirty="0">
                <a:solidFill>
                  <a:schemeClr val="tx1"/>
                </a:solidFill>
              </a:rPr>
              <a:t>動かす</a:t>
            </a:r>
            <a:endParaRPr lang="en-US" altLang="ja-JP" b="1" dirty="0">
              <a:solidFill>
                <a:schemeClr val="tx1"/>
              </a:solidFill>
            </a:endParaRPr>
          </a:p>
        </p:txBody>
      </p:sp>
      <p:sp>
        <p:nvSpPr>
          <p:cNvPr id="10" name="雲 9"/>
          <p:cNvSpPr/>
          <p:nvPr/>
        </p:nvSpPr>
        <p:spPr>
          <a:xfrm>
            <a:off x="1619672" y="2060848"/>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運動</a:t>
            </a:r>
            <a:endParaRPr lang="en-US" altLang="ja-JP" b="1" dirty="0">
              <a:solidFill>
                <a:schemeClr val="tx1"/>
              </a:solidFill>
            </a:endParaRPr>
          </a:p>
        </p:txBody>
      </p:sp>
      <p:sp>
        <p:nvSpPr>
          <p:cNvPr id="11" name="雲 10"/>
          <p:cNvSpPr/>
          <p:nvPr/>
        </p:nvSpPr>
        <p:spPr>
          <a:xfrm>
            <a:off x="1403648" y="3933056"/>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記憶</a:t>
            </a:r>
            <a:endParaRPr lang="en-US" altLang="ja-JP" b="1" dirty="0">
              <a:solidFill>
                <a:schemeClr val="tx1"/>
              </a:solidFill>
            </a:endParaRPr>
          </a:p>
        </p:txBody>
      </p:sp>
      <p:sp>
        <p:nvSpPr>
          <p:cNvPr id="12" name="雲 11"/>
          <p:cNvSpPr/>
          <p:nvPr/>
        </p:nvSpPr>
        <p:spPr>
          <a:xfrm>
            <a:off x="5652120" y="3068960"/>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思いやる心</a:t>
            </a:r>
            <a:endParaRPr lang="en-US" altLang="ja-JP" b="1" dirty="0">
              <a:solidFill>
                <a:schemeClr val="tx1"/>
              </a:solidFill>
            </a:endParaRPr>
          </a:p>
        </p:txBody>
      </p:sp>
      <p:sp>
        <p:nvSpPr>
          <p:cNvPr id="13" name="雲 12"/>
          <p:cNvSpPr/>
          <p:nvPr/>
        </p:nvSpPr>
        <p:spPr>
          <a:xfrm>
            <a:off x="4860032" y="2132856"/>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考える</a:t>
            </a:r>
            <a:endParaRPr lang="en-US" altLang="ja-JP" b="1" dirty="0">
              <a:solidFill>
                <a:schemeClr val="tx1"/>
              </a:solidFill>
            </a:endParaRPr>
          </a:p>
        </p:txBody>
      </p:sp>
      <p:sp>
        <p:nvSpPr>
          <p:cNvPr id="14" name="テキスト ボックス 13"/>
          <p:cNvSpPr txBox="1"/>
          <p:nvPr/>
        </p:nvSpPr>
        <p:spPr>
          <a:xfrm>
            <a:off x="0" y="836712"/>
            <a:ext cx="9144000" cy="769441"/>
          </a:xfrm>
          <a:prstGeom prst="rect">
            <a:avLst/>
          </a:prstGeom>
          <a:noFill/>
        </p:spPr>
        <p:txBody>
          <a:bodyPr wrap="square" rtlCol="0">
            <a:spAutoFit/>
          </a:bodyPr>
          <a:lstStyle/>
          <a:p>
            <a:pPr algn="ctr"/>
            <a:r>
              <a:rPr kumimoji="1" lang="ja-JP" altLang="en-US" sz="4400" dirty="0"/>
              <a:t>正常な脳</a:t>
            </a: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4" cstate="print"/>
          <a:srcRect/>
          <a:stretch>
            <a:fillRect/>
          </a:stretch>
        </p:blipFill>
        <p:spPr bwMode="auto">
          <a:xfrm>
            <a:off x="-180528" y="4267324"/>
            <a:ext cx="2546717" cy="25906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3" cstate="print"/>
          <a:srcRect/>
          <a:stretch>
            <a:fillRect/>
          </a:stretch>
        </p:blipFill>
        <p:spPr bwMode="auto">
          <a:xfrm>
            <a:off x="-180528" y="4267324"/>
            <a:ext cx="2546717" cy="2590676"/>
          </a:xfrm>
          <a:prstGeom prst="rect">
            <a:avLst/>
          </a:prstGeom>
          <a:noFill/>
        </p:spPr>
      </p:pic>
      <p:pic>
        <p:nvPicPr>
          <p:cNvPr id="8" name="Picture 2" descr="C:\Users\1000825\Desktop\クリップアート\脳.jpg"/>
          <p:cNvPicPr>
            <a:picLocks noChangeAspect="1" noChangeArrowheads="1"/>
          </p:cNvPicPr>
          <p:nvPr/>
        </p:nvPicPr>
        <p:blipFill>
          <a:blip r:embed="rId4" cstate="print"/>
          <a:srcRect/>
          <a:stretch>
            <a:fillRect/>
          </a:stretch>
        </p:blipFill>
        <p:spPr bwMode="auto">
          <a:xfrm>
            <a:off x="3059832" y="2492896"/>
            <a:ext cx="3015552" cy="2567931"/>
          </a:xfrm>
          <a:prstGeom prst="rect">
            <a:avLst/>
          </a:prstGeom>
          <a:noFill/>
        </p:spPr>
      </p:pic>
      <p:sp>
        <p:nvSpPr>
          <p:cNvPr id="9" name="雲 8"/>
          <p:cNvSpPr/>
          <p:nvPr/>
        </p:nvSpPr>
        <p:spPr>
          <a:xfrm>
            <a:off x="5364088" y="4509120"/>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心臓を</a:t>
            </a:r>
            <a:endParaRPr lang="en-US" altLang="ja-JP" b="1" dirty="0">
              <a:solidFill>
                <a:schemeClr val="tx1"/>
              </a:solidFill>
            </a:endParaRPr>
          </a:p>
          <a:p>
            <a:pPr algn="ctr"/>
            <a:r>
              <a:rPr lang="ja-JP" altLang="en-US" b="1" dirty="0">
                <a:solidFill>
                  <a:schemeClr val="tx1"/>
                </a:solidFill>
              </a:rPr>
              <a:t>動かす</a:t>
            </a:r>
            <a:endParaRPr lang="en-US" altLang="ja-JP" b="1" dirty="0">
              <a:solidFill>
                <a:schemeClr val="tx1"/>
              </a:solidFill>
            </a:endParaRPr>
          </a:p>
        </p:txBody>
      </p:sp>
      <p:sp>
        <p:nvSpPr>
          <p:cNvPr id="10" name="雲 9"/>
          <p:cNvSpPr/>
          <p:nvPr/>
        </p:nvSpPr>
        <p:spPr>
          <a:xfrm>
            <a:off x="1619672" y="1988840"/>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運動</a:t>
            </a:r>
            <a:endParaRPr lang="en-US" altLang="ja-JP" b="1" dirty="0">
              <a:solidFill>
                <a:schemeClr val="tx1"/>
              </a:solidFill>
            </a:endParaRPr>
          </a:p>
        </p:txBody>
      </p:sp>
      <p:sp>
        <p:nvSpPr>
          <p:cNvPr id="11" name="雲 10"/>
          <p:cNvSpPr/>
          <p:nvPr/>
        </p:nvSpPr>
        <p:spPr>
          <a:xfrm>
            <a:off x="1403648" y="3861048"/>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記憶</a:t>
            </a:r>
            <a:endParaRPr lang="en-US" altLang="ja-JP" b="1" dirty="0">
              <a:solidFill>
                <a:schemeClr val="tx1"/>
              </a:solidFill>
            </a:endParaRPr>
          </a:p>
        </p:txBody>
      </p:sp>
      <p:sp>
        <p:nvSpPr>
          <p:cNvPr id="12" name="雲 11"/>
          <p:cNvSpPr/>
          <p:nvPr/>
        </p:nvSpPr>
        <p:spPr>
          <a:xfrm>
            <a:off x="5652120" y="2996952"/>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思いやる心</a:t>
            </a:r>
            <a:endParaRPr lang="en-US" altLang="ja-JP" b="1" dirty="0">
              <a:solidFill>
                <a:schemeClr val="tx1"/>
              </a:solidFill>
            </a:endParaRPr>
          </a:p>
        </p:txBody>
      </p:sp>
      <p:sp>
        <p:nvSpPr>
          <p:cNvPr id="13" name="雲 12"/>
          <p:cNvSpPr/>
          <p:nvPr/>
        </p:nvSpPr>
        <p:spPr>
          <a:xfrm>
            <a:off x="4860032" y="2060848"/>
            <a:ext cx="2016224" cy="864096"/>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b="1" dirty="0">
                <a:solidFill>
                  <a:schemeClr val="tx1"/>
                </a:solidFill>
              </a:rPr>
              <a:t>考える</a:t>
            </a:r>
            <a:endParaRPr lang="en-US" altLang="ja-JP" b="1" dirty="0">
              <a:solidFill>
                <a:schemeClr val="tx1"/>
              </a:solidFill>
            </a:endParaRPr>
          </a:p>
        </p:txBody>
      </p:sp>
      <p:sp>
        <p:nvSpPr>
          <p:cNvPr id="16" name="テキスト ボックス 15"/>
          <p:cNvSpPr txBox="1"/>
          <p:nvPr/>
        </p:nvSpPr>
        <p:spPr>
          <a:xfrm>
            <a:off x="1763688" y="1844824"/>
            <a:ext cx="1728192" cy="1569660"/>
          </a:xfrm>
          <a:prstGeom prst="rect">
            <a:avLst/>
          </a:prstGeom>
          <a:noFill/>
        </p:spPr>
        <p:txBody>
          <a:bodyPr wrap="square" rtlCol="0">
            <a:spAutoFit/>
          </a:bodyPr>
          <a:lstStyle/>
          <a:p>
            <a:r>
              <a:rPr kumimoji="1" lang="ja-JP" altLang="en-US" sz="9600" b="1" dirty="0">
                <a:solidFill>
                  <a:srgbClr val="FF0000"/>
                </a:solidFill>
              </a:rPr>
              <a:t>☓</a:t>
            </a:r>
          </a:p>
        </p:txBody>
      </p:sp>
      <p:sp>
        <p:nvSpPr>
          <p:cNvPr id="17" name="テキスト ボックス 16"/>
          <p:cNvSpPr txBox="1"/>
          <p:nvPr/>
        </p:nvSpPr>
        <p:spPr>
          <a:xfrm>
            <a:off x="5076056" y="1772816"/>
            <a:ext cx="1728192" cy="1569660"/>
          </a:xfrm>
          <a:prstGeom prst="rect">
            <a:avLst/>
          </a:prstGeom>
          <a:noFill/>
        </p:spPr>
        <p:txBody>
          <a:bodyPr wrap="square" rtlCol="0">
            <a:spAutoFit/>
          </a:bodyPr>
          <a:lstStyle/>
          <a:p>
            <a:r>
              <a:rPr kumimoji="1" lang="ja-JP" altLang="en-US" sz="9600" b="1" dirty="0">
                <a:solidFill>
                  <a:srgbClr val="FF0000"/>
                </a:solidFill>
              </a:rPr>
              <a:t>☓</a:t>
            </a:r>
          </a:p>
        </p:txBody>
      </p:sp>
      <p:sp>
        <p:nvSpPr>
          <p:cNvPr id="18" name="テキスト ボックス 17"/>
          <p:cNvSpPr txBox="1"/>
          <p:nvPr/>
        </p:nvSpPr>
        <p:spPr>
          <a:xfrm>
            <a:off x="1547664" y="3573016"/>
            <a:ext cx="1728192" cy="1569660"/>
          </a:xfrm>
          <a:prstGeom prst="rect">
            <a:avLst/>
          </a:prstGeom>
          <a:noFill/>
        </p:spPr>
        <p:txBody>
          <a:bodyPr wrap="square" rtlCol="0">
            <a:spAutoFit/>
          </a:bodyPr>
          <a:lstStyle/>
          <a:p>
            <a:r>
              <a:rPr kumimoji="1" lang="ja-JP" altLang="en-US" sz="9600" b="1" dirty="0">
                <a:solidFill>
                  <a:srgbClr val="FF0000"/>
                </a:solidFill>
              </a:rPr>
              <a:t>☓</a:t>
            </a:r>
          </a:p>
        </p:txBody>
      </p:sp>
      <p:sp>
        <p:nvSpPr>
          <p:cNvPr id="19" name="テキスト ボックス 18"/>
          <p:cNvSpPr txBox="1"/>
          <p:nvPr/>
        </p:nvSpPr>
        <p:spPr>
          <a:xfrm>
            <a:off x="5580112" y="4149080"/>
            <a:ext cx="1728192" cy="1569660"/>
          </a:xfrm>
          <a:prstGeom prst="rect">
            <a:avLst/>
          </a:prstGeom>
          <a:noFill/>
        </p:spPr>
        <p:txBody>
          <a:bodyPr wrap="square" rtlCol="0">
            <a:spAutoFit/>
          </a:bodyPr>
          <a:lstStyle/>
          <a:p>
            <a:r>
              <a:rPr kumimoji="1" lang="ja-JP" altLang="en-US" sz="9600" b="1" dirty="0">
                <a:solidFill>
                  <a:srgbClr val="FF0000"/>
                </a:solidFill>
              </a:rPr>
              <a:t>☓</a:t>
            </a:r>
          </a:p>
        </p:txBody>
      </p:sp>
      <p:sp>
        <p:nvSpPr>
          <p:cNvPr id="20" name="テキスト ボックス 19"/>
          <p:cNvSpPr txBox="1"/>
          <p:nvPr/>
        </p:nvSpPr>
        <p:spPr>
          <a:xfrm>
            <a:off x="5796136" y="2708920"/>
            <a:ext cx="1728192" cy="1569660"/>
          </a:xfrm>
          <a:prstGeom prst="rect">
            <a:avLst/>
          </a:prstGeom>
          <a:noFill/>
        </p:spPr>
        <p:txBody>
          <a:bodyPr wrap="square" rtlCol="0">
            <a:spAutoFit/>
          </a:bodyPr>
          <a:lstStyle/>
          <a:p>
            <a:r>
              <a:rPr kumimoji="1" lang="ja-JP" altLang="en-US" sz="9600" b="1" dirty="0">
                <a:solidFill>
                  <a:srgbClr val="FF0000"/>
                </a:solidFill>
              </a:rPr>
              <a:t>☓</a:t>
            </a:r>
          </a:p>
        </p:txBody>
      </p:sp>
      <p:sp>
        <p:nvSpPr>
          <p:cNvPr id="21" name="稲妻 20"/>
          <p:cNvSpPr/>
          <p:nvPr/>
        </p:nvSpPr>
        <p:spPr>
          <a:xfrm>
            <a:off x="1475656" y="2996952"/>
            <a:ext cx="2736304" cy="792088"/>
          </a:xfrm>
          <a:prstGeom prst="lightningBolt">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稲妻 21"/>
          <p:cNvSpPr/>
          <p:nvPr/>
        </p:nvSpPr>
        <p:spPr>
          <a:xfrm flipH="1">
            <a:off x="4499992" y="3284984"/>
            <a:ext cx="3024336" cy="792088"/>
          </a:xfrm>
          <a:prstGeom prst="lightningBolt">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稲妻 22"/>
          <p:cNvSpPr/>
          <p:nvPr/>
        </p:nvSpPr>
        <p:spPr>
          <a:xfrm rot="19377672" flipH="1">
            <a:off x="3757245" y="2117299"/>
            <a:ext cx="2633027" cy="583256"/>
          </a:xfrm>
          <a:prstGeom prst="lightningBolt">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0" y="836712"/>
            <a:ext cx="9144000" cy="769441"/>
          </a:xfrm>
          <a:prstGeom prst="rect">
            <a:avLst/>
          </a:prstGeom>
          <a:noFill/>
        </p:spPr>
        <p:txBody>
          <a:bodyPr wrap="square" rtlCol="0">
            <a:spAutoFit/>
          </a:bodyPr>
          <a:lstStyle/>
          <a:p>
            <a:pPr algn="ctr"/>
            <a:r>
              <a:rPr kumimoji="1" lang="ja-JP" altLang="en-US" sz="4400" dirty="0"/>
              <a:t>薬物を使うと・・・</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55776" y="836712"/>
            <a:ext cx="3981649" cy="4968552"/>
          </a:xfrm>
          <a:prstGeom prst="rect">
            <a:avLst/>
          </a:prstGeom>
          <a:noFill/>
          <a:ln w="9525">
            <a:noFill/>
            <a:miter lim="800000"/>
            <a:headEnd/>
            <a:tailEnd/>
          </a:ln>
        </p:spPr>
      </p:pic>
      <p:sp>
        <p:nvSpPr>
          <p:cNvPr id="7" name="フレーム 6"/>
          <p:cNvSpPr/>
          <p:nvPr/>
        </p:nvSpPr>
        <p:spPr>
          <a:xfrm>
            <a:off x="971600" y="548680"/>
            <a:ext cx="7200800" cy="5760640"/>
          </a:xfrm>
          <a:prstGeom prst="frame">
            <a:avLst>
              <a:gd name="adj1" fmla="val 4697"/>
            </a:avLst>
          </a:prstGeom>
          <a:solidFill>
            <a:schemeClr val="accent5">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200" dirty="0">
              <a:solidFill>
                <a:schemeClr val="tx1"/>
              </a:solidFill>
            </a:endParaRPr>
          </a:p>
          <a:p>
            <a:endParaRPr kumimoji="1" lang="en-US" altLang="ja-JP" sz="3200" dirty="0">
              <a:solidFill>
                <a:schemeClr val="tx1"/>
              </a:solidFill>
            </a:endParaRPr>
          </a:p>
        </p:txBody>
      </p:sp>
      <p:pic>
        <p:nvPicPr>
          <p:cNvPr id="1027" name="Picture 3" descr="J:\02データ交換場\02 総務部\20300331エコトン画像【県民情報広報課】※画像はコピーしてください。切り取りはしないでください。\ハカセ01-01.png"/>
          <p:cNvPicPr>
            <a:picLocks noChangeAspect="1" noChangeArrowheads="1"/>
          </p:cNvPicPr>
          <p:nvPr/>
        </p:nvPicPr>
        <p:blipFill>
          <a:blip r:embed="rId4" cstate="print"/>
          <a:srcRect/>
          <a:stretch>
            <a:fillRect/>
          </a:stretch>
        </p:blipFill>
        <p:spPr bwMode="auto">
          <a:xfrm>
            <a:off x="-180528" y="4267324"/>
            <a:ext cx="2546717" cy="2590676"/>
          </a:xfrm>
          <a:prstGeom prst="rect">
            <a:avLst/>
          </a:prstGeom>
          <a:noFill/>
        </p:spPr>
      </p:pic>
      <p:sp>
        <p:nvSpPr>
          <p:cNvPr id="12" name="テキスト ボックス 11"/>
          <p:cNvSpPr txBox="1"/>
          <p:nvPr/>
        </p:nvSpPr>
        <p:spPr>
          <a:xfrm>
            <a:off x="1835696" y="5661248"/>
            <a:ext cx="6696744" cy="369332"/>
          </a:xfrm>
          <a:prstGeom prst="rect">
            <a:avLst/>
          </a:prstGeom>
          <a:noFill/>
        </p:spPr>
        <p:txBody>
          <a:bodyPr wrap="square" rtlCol="0">
            <a:spAutoFit/>
          </a:bodyPr>
          <a:lstStyle/>
          <a:p>
            <a:r>
              <a:rPr lang="ja-JP" altLang="en-US" dirty="0"/>
              <a:t>出典： 薬物乱用は「ダメ。ゼッタイ。」健康に生きようパート</a:t>
            </a:r>
            <a:r>
              <a:rPr lang="en-US" altLang="ja-JP" dirty="0"/>
              <a:t>29</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1998</Words>
  <Application>Microsoft Office PowerPoint</Application>
  <PresentationFormat>画面に合わせる (4:3)</PresentationFormat>
  <Paragraphs>194</Paragraphs>
  <Slides>16</Slides>
  <Notes>16</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16</vt:i4>
      </vt:variant>
    </vt:vector>
  </HeadingPairs>
  <TitlesOfParts>
    <vt:vector size="19" baseType="lpstr">
      <vt:lpstr>Arial</vt:lpstr>
      <vt:lpstr>Calibri</vt:lpstr>
      <vt:lpstr>Office テーマ</vt:lpstr>
      <vt:lpstr>PowerPoint プレゼンテーション</vt:lpstr>
      <vt:lpstr>今日お話しすること</vt:lpstr>
      <vt:lpstr>薬物乱用ってなに？</vt:lpstr>
      <vt:lpstr>病院でもらう薬は大丈夫？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犯罪を犯してしまうことも・・・</vt:lpstr>
      <vt:lpstr>一回だけなら大丈夫なの？</vt:lpstr>
      <vt:lpstr>世界各国の最高刑（さいこうけい）</vt:lpstr>
      <vt:lpstr>どのようにさそわれるの？</vt:lpstr>
      <vt:lpstr>PowerPoint プレゼンテーション</vt:lpstr>
      <vt:lpstr>PowerPoint プレゼンテーション</vt:lpstr>
    </vt:vector>
  </TitlesOfParts>
  <Company>福岡県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福岡県</dc:creator>
  <cp:lastModifiedBy>Munayaku1</cp:lastModifiedBy>
  <cp:revision>184</cp:revision>
  <dcterms:created xsi:type="dcterms:W3CDTF">2017-01-25T01:51:00Z</dcterms:created>
  <dcterms:modified xsi:type="dcterms:W3CDTF">2023-02-02T08:07:00Z</dcterms:modified>
</cp:coreProperties>
</file>