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68" r:id="rId2"/>
    <p:sldId id="318" r:id="rId3"/>
    <p:sldId id="271" r:id="rId4"/>
    <p:sldId id="272" r:id="rId5"/>
    <p:sldId id="273" r:id="rId6"/>
    <p:sldId id="274" r:id="rId7"/>
    <p:sldId id="276" r:id="rId8"/>
    <p:sldId id="312" r:id="rId9"/>
    <p:sldId id="277" r:id="rId10"/>
    <p:sldId id="279" r:id="rId11"/>
    <p:sldId id="313" r:id="rId12"/>
    <p:sldId id="280" r:id="rId13"/>
    <p:sldId id="278" r:id="rId14"/>
    <p:sldId id="284" r:id="rId15"/>
    <p:sldId id="310" r:id="rId16"/>
    <p:sldId id="285" r:id="rId17"/>
    <p:sldId id="283" r:id="rId18"/>
    <p:sldId id="282" r:id="rId19"/>
    <p:sldId id="286" r:id="rId20"/>
    <p:sldId id="287" r:id="rId21"/>
    <p:sldId id="289" r:id="rId22"/>
    <p:sldId id="288" r:id="rId23"/>
    <p:sldId id="291" r:id="rId24"/>
    <p:sldId id="303" r:id="rId25"/>
    <p:sldId id="316" r:id="rId26"/>
    <p:sldId id="304" r:id="rId27"/>
    <p:sldId id="317" r:id="rId28"/>
    <p:sldId id="296" r:id="rId29"/>
    <p:sldId id="294" r:id="rId30"/>
    <p:sldId id="295" r:id="rId31"/>
    <p:sldId id="292" r:id="rId32"/>
    <p:sldId id="293" r:id="rId33"/>
    <p:sldId id="302" r:id="rId34"/>
    <p:sldId id="315" r:id="rId35"/>
    <p:sldId id="314" r:id="rId36"/>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濃色スタイル 1 - アクセント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8456" autoAdjust="0"/>
    <p:restoredTop sz="94660"/>
  </p:normalViewPr>
  <p:slideViewPr>
    <p:cSldViewPr>
      <p:cViewPr varScale="1">
        <p:scale>
          <a:sx n="84" d="100"/>
          <a:sy n="84" d="100"/>
        </p:scale>
        <p:origin x="90" y="6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6255" cy="337059"/>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5587733" y="1"/>
            <a:ext cx="4276254" cy="337059"/>
          </a:xfrm>
          <a:prstGeom prst="rect">
            <a:avLst/>
          </a:prstGeom>
        </p:spPr>
        <p:txBody>
          <a:bodyPr vert="horz" lIns="91440" tIns="45720" rIns="91440" bIns="45720" rtlCol="0"/>
          <a:lstStyle>
            <a:lvl1pPr algn="r">
              <a:defRPr sz="1200"/>
            </a:lvl1pPr>
          </a:lstStyle>
          <a:p>
            <a:endParaRPr kumimoji="1" lang="ja-JP" altLang="en-US" dirty="0"/>
          </a:p>
        </p:txBody>
      </p:sp>
      <p:sp>
        <p:nvSpPr>
          <p:cNvPr id="4" name="フッター プレースホルダー 3"/>
          <p:cNvSpPr>
            <a:spLocks noGrp="1"/>
          </p:cNvSpPr>
          <p:nvPr>
            <p:ph type="ftr" sz="quarter" idx="2"/>
          </p:nvPr>
        </p:nvSpPr>
        <p:spPr>
          <a:xfrm>
            <a:off x="1" y="6397620"/>
            <a:ext cx="4276255" cy="337059"/>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5587733" y="6397620"/>
            <a:ext cx="4276254" cy="337059"/>
          </a:xfrm>
          <a:prstGeom prst="rect">
            <a:avLst/>
          </a:prstGeom>
        </p:spPr>
        <p:txBody>
          <a:bodyPr vert="horz" lIns="91440" tIns="45720" rIns="91440" bIns="45720" rtlCol="0" anchor="b"/>
          <a:lstStyle>
            <a:lvl1pPr algn="r">
              <a:defRPr sz="1200"/>
            </a:lvl1pPr>
          </a:lstStyle>
          <a:p>
            <a:fld id="{89A33450-A423-49DD-B34B-13E54A00CCA7}" type="slidenum">
              <a:rPr kumimoji="1" lang="ja-JP" altLang="en-US" smtClean="0"/>
              <a:t>‹#›</a:t>
            </a:fld>
            <a:endParaRPr kumimoji="1" lang="ja-JP" altLang="en-US" dirty="0"/>
          </a:p>
        </p:txBody>
      </p:sp>
    </p:spTree>
    <p:extLst>
      <p:ext uri="{BB962C8B-B14F-4D97-AF65-F5344CB8AC3E}">
        <p14:creationId xmlns:p14="http://schemas.microsoft.com/office/powerpoint/2010/main" val="374266750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655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5588000" y="0"/>
            <a:ext cx="4276725" cy="336550"/>
          </a:xfrm>
          <a:prstGeom prst="rect">
            <a:avLst/>
          </a:prstGeom>
        </p:spPr>
        <p:txBody>
          <a:bodyPr vert="horz" lIns="91440" tIns="45720" rIns="91440" bIns="45720" rtlCol="0"/>
          <a:lstStyle>
            <a:lvl1pPr algn="r">
              <a:defRPr sz="1200"/>
            </a:lvl1pPr>
          </a:lstStyle>
          <a:p>
            <a:endParaRPr kumimoji="1" lang="ja-JP" altLang="en-US" dirty="0"/>
          </a:p>
        </p:txBody>
      </p:sp>
      <p:sp>
        <p:nvSpPr>
          <p:cNvPr id="4" name="スライド イメージ プレースホルダー 3"/>
          <p:cNvSpPr>
            <a:spLocks noGrp="1" noRot="1" noChangeAspect="1"/>
          </p:cNvSpPr>
          <p:nvPr>
            <p:ph type="sldImg" idx="2"/>
          </p:nvPr>
        </p:nvSpPr>
        <p:spPr>
          <a:xfrm>
            <a:off x="3249613" y="504825"/>
            <a:ext cx="3367087" cy="252571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987425" y="3198813"/>
            <a:ext cx="7893050" cy="303212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397625"/>
            <a:ext cx="4275138" cy="33655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5588000" y="6397625"/>
            <a:ext cx="4276725" cy="336550"/>
          </a:xfrm>
          <a:prstGeom prst="rect">
            <a:avLst/>
          </a:prstGeom>
        </p:spPr>
        <p:txBody>
          <a:bodyPr vert="horz" lIns="91440" tIns="45720" rIns="91440" bIns="45720" rtlCol="0" anchor="b"/>
          <a:lstStyle>
            <a:lvl1pPr algn="r">
              <a:defRPr sz="1200"/>
            </a:lvl1pPr>
          </a:lstStyle>
          <a:p>
            <a:fld id="{3030280E-F4B1-4A5A-9A7F-44E3B0A344CE}" type="slidenum">
              <a:rPr kumimoji="1" lang="ja-JP" altLang="en-US" smtClean="0"/>
              <a:t>‹#›</a:t>
            </a:fld>
            <a:endParaRPr kumimoji="1" lang="ja-JP" altLang="en-US" dirty="0"/>
          </a:p>
        </p:txBody>
      </p:sp>
    </p:spTree>
    <p:extLst>
      <p:ext uri="{BB962C8B-B14F-4D97-AF65-F5344CB8AC3E}">
        <p14:creationId xmlns:p14="http://schemas.microsoft.com/office/powerpoint/2010/main" val="153285848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30280E-F4B1-4A5A-9A7F-44E3B0A344CE}" type="slidenum">
              <a:rPr kumimoji="1" lang="ja-JP" altLang="en-US" smtClean="0"/>
              <a:t>1</a:t>
            </a:fld>
            <a:endParaRPr kumimoji="1" lang="ja-JP" altLang="en-US" dirty="0"/>
          </a:p>
        </p:txBody>
      </p:sp>
      <p:sp>
        <p:nvSpPr>
          <p:cNvPr id="5" name="日付プレースホルダー 4"/>
          <p:cNvSpPr>
            <a:spLocks noGrp="1"/>
          </p:cNvSpPr>
          <p:nvPr>
            <p:ph type="dt" idx="11"/>
          </p:nvPr>
        </p:nvSpPr>
        <p:spPr/>
        <p:txBody>
          <a:bodyPr/>
          <a:lstStyle/>
          <a:p>
            <a:endParaRPr kumimoji="1" lang="ja-JP" altLang="en-US" dirty="0"/>
          </a:p>
        </p:txBody>
      </p:sp>
    </p:spTree>
    <p:extLst>
      <p:ext uri="{BB962C8B-B14F-4D97-AF65-F5344CB8AC3E}">
        <p14:creationId xmlns:p14="http://schemas.microsoft.com/office/powerpoint/2010/main" val="1174032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EB8F867B-ADE8-43D0-835F-973B6408065A}" type="slidenum">
              <a:rPr lang="ja-JP" altLang="en-US" smtClean="0"/>
              <a:pPr>
                <a:defRPr/>
              </a:pPr>
              <a:t>35</a:t>
            </a:fld>
            <a:endParaRPr lang="ja-JP" altLang="en-US"/>
          </a:p>
        </p:txBody>
      </p:sp>
    </p:spTree>
    <p:extLst>
      <p:ext uri="{BB962C8B-B14F-4D97-AF65-F5344CB8AC3E}">
        <p14:creationId xmlns:p14="http://schemas.microsoft.com/office/powerpoint/2010/main" val="316441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lnSpc>
                <a:spcPct val="150000"/>
              </a:lnSpc>
            </a:pPr>
            <a:endParaRPr kumimoji="1" lang="en-US" altLang="ja-JP" sz="1400" dirty="0" smtClean="0">
              <a:latin typeface="+mn-ea"/>
              <a:ea typeface="+mn-ea"/>
            </a:endParaRPr>
          </a:p>
          <a:p>
            <a:pPr>
              <a:lnSpc>
                <a:spcPct val="150000"/>
              </a:lnSpc>
            </a:pPr>
            <a:endParaRPr kumimoji="1" lang="ja-JP" altLang="en-US" sz="1400" dirty="0">
              <a:latin typeface="+mn-ea"/>
              <a:ea typeface="+mn-ea"/>
            </a:endParaRPr>
          </a:p>
        </p:txBody>
      </p:sp>
      <p:sp>
        <p:nvSpPr>
          <p:cNvPr id="4" name="スライド番号プレースホルダ 3"/>
          <p:cNvSpPr>
            <a:spLocks noGrp="1"/>
          </p:cNvSpPr>
          <p:nvPr>
            <p:ph type="sldNum" sz="quarter" idx="10"/>
          </p:nvPr>
        </p:nvSpPr>
        <p:spPr/>
        <p:txBody>
          <a:bodyPr/>
          <a:lstStyle/>
          <a:p>
            <a:fld id="{02E52287-34B9-4529-BB28-BB1849799640}" type="slidenum">
              <a:rPr kumimoji="1" lang="ja-JP" altLang="en-US" smtClean="0"/>
              <a:pPr/>
              <a:t>25</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3951649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B3F9795B-E472-4A92-989C-42568B49D3FF}" type="slidenum">
              <a:rPr lang="ja-JP" altLang="en-US" smtClean="0"/>
              <a:pPr>
                <a:defRPr/>
              </a:pPr>
              <a:t>26</a:t>
            </a:fld>
            <a:endParaRPr lang="ja-JP" altLang="en-US"/>
          </a:p>
        </p:txBody>
      </p:sp>
    </p:spTree>
    <p:extLst>
      <p:ext uri="{BB962C8B-B14F-4D97-AF65-F5344CB8AC3E}">
        <p14:creationId xmlns:p14="http://schemas.microsoft.com/office/powerpoint/2010/main" val="3158698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072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8E73FB-D229-4374-AC3F-8086D6F20380}" type="slidenum">
              <a:rPr lang="ja-JP" altLang="en-US" smtClean="0">
                <a:latin typeface="Arial" charset="0"/>
              </a:rPr>
              <a:pPr fontAlgn="base">
                <a:spcBef>
                  <a:spcPct val="0"/>
                </a:spcBef>
                <a:spcAft>
                  <a:spcPct val="0"/>
                </a:spcAft>
                <a:defRPr/>
              </a:pPr>
              <a:t>27</a:t>
            </a:fld>
            <a:endParaRPr lang="ja-JP" altLang="en-US" smtClean="0">
              <a:latin typeface="Arial" charset="0"/>
            </a:endParaRPr>
          </a:p>
        </p:txBody>
      </p:sp>
    </p:spTree>
    <p:extLst>
      <p:ext uri="{BB962C8B-B14F-4D97-AF65-F5344CB8AC3E}">
        <p14:creationId xmlns:p14="http://schemas.microsoft.com/office/powerpoint/2010/main" val="419271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63E22D4F-FDC7-46B0-822F-E92A104801E2}" type="slidenum">
              <a:rPr lang="ja-JP" altLang="en-US" smtClean="0"/>
              <a:pPr>
                <a:defRPr/>
              </a:pPr>
              <a:t>29</a:t>
            </a:fld>
            <a:endParaRPr lang="ja-JP" altLang="en-US"/>
          </a:p>
        </p:txBody>
      </p:sp>
    </p:spTree>
    <p:extLst>
      <p:ext uri="{BB962C8B-B14F-4D97-AF65-F5344CB8AC3E}">
        <p14:creationId xmlns:p14="http://schemas.microsoft.com/office/powerpoint/2010/main" val="3335268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B66C73A9-A35B-448C-8E86-5A3E76C78CCE}" type="slidenum">
              <a:rPr lang="ja-JP" altLang="en-US" smtClean="0"/>
              <a:pPr>
                <a:defRPr/>
              </a:pPr>
              <a:t>30</a:t>
            </a:fld>
            <a:endParaRPr lang="ja-JP" altLang="en-US"/>
          </a:p>
        </p:txBody>
      </p:sp>
    </p:spTree>
    <p:extLst>
      <p:ext uri="{BB962C8B-B14F-4D97-AF65-F5344CB8AC3E}">
        <p14:creationId xmlns:p14="http://schemas.microsoft.com/office/powerpoint/2010/main" val="2032933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22E233CB-98C6-4302-A346-5A55C9F64CA9}" type="slidenum">
              <a:rPr lang="ja-JP" altLang="en-US" smtClean="0"/>
              <a:pPr>
                <a:defRPr/>
              </a:pPr>
              <a:t>31</a:t>
            </a:fld>
            <a:endParaRPr lang="ja-JP" altLang="en-US"/>
          </a:p>
        </p:txBody>
      </p:sp>
    </p:spTree>
    <p:extLst>
      <p:ext uri="{BB962C8B-B14F-4D97-AF65-F5344CB8AC3E}">
        <p14:creationId xmlns:p14="http://schemas.microsoft.com/office/powerpoint/2010/main" val="189908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92A92FC5-1769-4697-B86A-6C6FD963DDFC}" type="slidenum">
              <a:rPr lang="ja-JP" altLang="en-US" smtClean="0"/>
              <a:pPr>
                <a:defRPr/>
              </a:pPr>
              <a:t>32</a:t>
            </a:fld>
            <a:endParaRPr lang="ja-JP" altLang="en-US"/>
          </a:p>
        </p:txBody>
      </p:sp>
    </p:spTree>
    <p:extLst>
      <p:ext uri="{BB962C8B-B14F-4D97-AF65-F5344CB8AC3E}">
        <p14:creationId xmlns:p14="http://schemas.microsoft.com/office/powerpoint/2010/main" val="150745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92A92FC5-1769-4697-B86A-6C6FD963DDFC}" type="slidenum">
              <a:rPr lang="ja-JP" altLang="en-US" smtClean="0"/>
              <a:pPr>
                <a:defRPr/>
              </a:pPr>
              <a:t>33</a:t>
            </a:fld>
            <a:endParaRPr lang="ja-JP" altLang="en-US"/>
          </a:p>
        </p:txBody>
      </p:sp>
    </p:spTree>
    <p:extLst>
      <p:ext uri="{BB962C8B-B14F-4D97-AF65-F5344CB8AC3E}">
        <p14:creationId xmlns:p14="http://schemas.microsoft.com/office/powerpoint/2010/main" val="2062566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10627A6-DA8D-4BFE-B601-65B9057005F6}" type="datetimeFigureOut">
              <a:rPr kumimoji="1" lang="ja-JP" altLang="en-US" smtClean="0"/>
              <a:t>2015/3/4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A693F66-7138-4622-B190-5612A9D5795E}" type="slidenum">
              <a:rPr kumimoji="1" lang="ja-JP" altLang="en-US" smtClean="0"/>
              <a:t>‹#›</a:t>
            </a:fld>
            <a:endParaRPr kumimoji="1" lang="ja-JP" altLang="en-US" dirty="0"/>
          </a:p>
        </p:txBody>
      </p:sp>
    </p:spTree>
    <p:extLst>
      <p:ext uri="{BB962C8B-B14F-4D97-AF65-F5344CB8AC3E}">
        <p14:creationId xmlns:p14="http://schemas.microsoft.com/office/powerpoint/2010/main" val="285254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0627A6-DA8D-4BFE-B601-65B9057005F6}" type="datetimeFigureOut">
              <a:rPr kumimoji="1" lang="ja-JP" altLang="en-US" smtClean="0"/>
              <a:t>2015/3/4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A693F66-7138-4622-B190-5612A9D5795E}" type="slidenum">
              <a:rPr kumimoji="1" lang="ja-JP" altLang="en-US" smtClean="0"/>
              <a:t>‹#›</a:t>
            </a:fld>
            <a:endParaRPr kumimoji="1" lang="ja-JP" altLang="en-US" dirty="0"/>
          </a:p>
        </p:txBody>
      </p:sp>
    </p:spTree>
    <p:extLst>
      <p:ext uri="{BB962C8B-B14F-4D97-AF65-F5344CB8AC3E}">
        <p14:creationId xmlns:p14="http://schemas.microsoft.com/office/powerpoint/2010/main" val="333186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0627A6-DA8D-4BFE-B601-65B9057005F6}" type="datetimeFigureOut">
              <a:rPr kumimoji="1" lang="ja-JP" altLang="en-US" smtClean="0"/>
              <a:t>2015/3/4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A693F66-7138-4622-B190-5612A9D5795E}" type="slidenum">
              <a:rPr kumimoji="1" lang="ja-JP" altLang="en-US" smtClean="0"/>
              <a:t>‹#›</a:t>
            </a:fld>
            <a:endParaRPr kumimoji="1" lang="ja-JP" altLang="en-US" dirty="0"/>
          </a:p>
        </p:txBody>
      </p:sp>
    </p:spTree>
    <p:extLst>
      <p:ext uri="{BB962C8B-B14F-4D97-AF65-F5344CB8AC3E}">
        <p14:creationId xmlns:p14="http://schemas.microsoft.com/office/powerpoint/2010/main" val="230021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0627A6-DA8D-4BFE-B601-65B9057005F6}" type="datetimeFigureOut">
              <a:rPr kumimoji="1" lang="ja-JP" altLang="en-US" smtClean="0"/>
              <a:t>2015/3/4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A693F66-7138-4622-B190-5612A9D5795E}" type="slidenum">
              <a:rPr kumimoji="1" lang="ja-JP" altLang="en-US" smtClean="0"/>
              <a:t>‹#›</a:t>
            </a:fld>
            <a:endParaRPr kumimoji="1" lang="ja-JP" altLang="en-US" dirty="0"/>
          </a:p>
        </p:txBody>
      </p:sp>
    </p:spTree>
    <p:extLst>
      <p:ext uri="{BB962C8B-B14F-4D97-AF65-F5344CB8AC3E}">
        <p14:creationId xmlns:p14="http://schemas.microsoft.com/office/powerpoint/2010/main" val="242674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10627A6-DA8D-4BFE-B601-65B9057005F6}" type="datetimeFigureOut">
              <a:rPr kumimoji="1" lang="ja-JP" altLang="en-US" smtClean="0"/>
              <a:t>2015/3/4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A693F66-7138-4622-B190-5612A9D5795E}" type="slidenum">
              <a:rPr kumimoji="1" lang="ja-JP" altLang="en-US" smtClean="0"/>
              <a:t>‹#›</a:t>
            </a:fld>
            <a:endParaRPr kumimoji="1" lang="ja-JP" altLang="en-US" dirty="0"/>
          </a:p>
        </p:txBody>
      </p:sp>
    </p:spTree>
    <p:extLst>
      <p:ext uri="{BB962C8B-B14F-4D97-AF65-F5344CB8AC3E}">
        <p14:creationId xmlns:p14="http://schemas.microsoft.com/office/powerpoint/2010/main" val="199468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10627A6-DA8D-4BFE-B601-65B9057005F6}" type="datetimeFigureOut">
              <a:rPr kumimoji="1" lang="ja-JP" altLang="en-US" smtClean="0"/>
              <a:t>2015/3/4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A693F66-7138-4622-B190-5612A9D5795E}" type="slidenum">
              <a:rPr kumimoji="1" lang="ja-JP" altLang="en-US" smtClean="0"/>
              <a:t>‹#›</a:t>
            </a:fld>
            <a:endParaRPr kumimoji="1" lang="ja-JP" altLang="en-US" dirty="0"/>
          </a:p>
        </p:txBody>
      </p:sp>
    </p:spTree>
    <p:extLst>
      <p:ext uri="{BB962C8B-B14F-4D97-AF65-F5344CB8AC3E}">
        <p14:creationId xmlns:p14="http://schemas.microsoft.com/office/powerpoint/2010/main" val="4010287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10627A6-DA8D-4BFE-B601-65B9057005F6}" type="datetimeFigureOut">
              <a:rPr kumimoji="1" lang="ja-JP" altLang="en-US" smtClean="0"/>
              <a:t>2015/3/4</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CA693F66-7138-4622-B190-5612A9D5795E}" type="slidenum">
              <a:rPr kumimoji="1" lang="ja-JP" altLang="en-US" smtClean="0"/>
              <a:t>‹#›</a:t>
            </a:fld>
            <a:endParaRPr kumimoji="1" lang="ja-JP" altLang="en-US" dirty="0"/>
          </a:p>
        </p:txBody>
      </p:sp>
    </p:spTree>
    <p:extLst>
      <p:ext uri="{BB962C8B-B14F-4D97-AF65-F5344CB8AC3E}">
        <p14:creationId xmlns:p14="http://schemas.microsoft.com/office/powerpoint/2010/main" val="144887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10627A6-DA8D-4BFE-B601-65B9057005F6}" type="datetimeFigureOut">
              <a:rPr kumimoji="1" lang="ja-JP" altLang="en-US" smtClean="0"/>
              <a:t>2015/3/4</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CA693F66-7138-4622-B190-5612A9D5795E}" type="slidenum">
              <a:rPr kumimoji="1" lang="ja-JP" altLang="en-US" smtClean="0"/>
              <a:t>‹#›</a:t>
            </a:fld>
            <a:endParaRPr kumimoji="1" lang="ja-JP" altLang="en-US" dirty="0"/>
          </a:p>
        </p:txBody>
      </p:sp>
    </p:spTree>
    <p:extLst>
      <p:ext uri="{BB962C8B-B14F-4D97-AF65-F5344CB8AC3E}">
        <p14:creationId xmlns:p14="http://schemas.microsoft.com/office/powerpoint/2010/main" val="286483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10627A6-DA8D-4BFE-B601-65B9057005F6}" type="datetimeFigureOut">
              <a:rPr kumimoji="1" lang="ja-JP" altLang="en-US" smtClean="0"/>
              <a:t>2015/3/4</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CA693F66-7138-4622-B190-5612A9D5795E}" type="slidenum">
              <a:rPr kumimoji="1" lang="ja-JP" altLang="en-US" smtClean="0"/>
              <a:t>‹#›</a:t>
            </a:fld>
            <a:endParaRPr kumimoji="1" lang="ja-JP" altLang="en-US" dirty="0"/>
          </a:p>
        </p:txBody>
      </p:sp>
    </p:spTree>
    <p:extLst>
      <p:ext uri="{BB962C8B-B14F-4D97-AF65-F5344CB8AC3E}">
        <p14:creationId xmlns:p14="http://schemas.microsoft.com/office/powerpoint/2010/main" val="379645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10627A6-DA8D-4BFE-B601-65B9057005F6}" type="datetimeFigureOut">
              <a:rPr kumimoji="1" lang="ja-JP" altLang="en-US" smtClean="0"/>
              <a:t>2015/3/4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A693F66-7138-4622-B190-5612A9D5795E}" type="slidenum">
              <a:rPr kumimoji="1" lang="ja-JP" altLang="en-US" smtClean="0"/>
              <a:t>‹#›</a:t>
            </a:fld>
            <a:endParaRPr kumimoji="1" lang="ja-JP" altLang="en-US" dirty="0"/>
          </a:p>
        </p:txBody>
      </p:sp>
    </p:spTree>
    <p:extLst>
      <p:ext uri="{BB962C8B-B14F-4D97-AF65-F5344CB8AC3E}">
        <p14:creationId xmlns:p14="http://schemas.microsoft.com/office/powerpoint/2010/main" val="298071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10627A6-DA8D-4BFE-B601-65B9057005F6}" type="datetimeFigureOut">
              <a:rPr kumimoji="1" lang="ja-JP" altLang="en-US" smtClean="0"/>
              <a:t>2015/3/4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A693F66-7138-4622-B190-5612A9D5795E}" type="slidenum">
              <a:rPr kumimoji="1" lang="ja-JP" altLang="en-US" smtClean="0"/>
              <a:t>‹#›</a:t>
            </a:fld>
            <a:endParaRPr kumimoji="1" lang="ja-JP" altLang="en-US" dirty="0"/>
          </a:p>
        </p:txBody>
      </p:sp>
    </p:spTree>
    <p:extLst>
      <p:ext uri="{BB962C8B-B14F-4D97-AF65-F5344CB8AC3E}">
        <p14:creationId xmlns:p14="http://schemas.microsoft.com/office/powerpoint/2010/main" val="247926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627A6-DA8D-4BFE-B601-65B9057005F6}" type="datetimeFigureOut">
              <a:rPr kumimoji="1" lang="ja-JP" altLang="en-US" smtClean="0"/>
              <a:t>2015/3/4</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93F66-7138-4622-B190-5612A9D5795E}" type="slidenum">
              <a:rPr kumimoji="1" lang="ja-JP" altLang="en-US" smtClean="0"/>
              <a:t>‹#›</a:t>
            </a:fld>
            <a:endParaRPr kumimoji="1" lang="ja-JP" altLang="en-US" dirty="0"/>
          </a:p>
        </p:txBody>
      </p:sp>
    </p:spTree>
    <p:extLst>
      <p:ext uri="{BB962C8B-B14F-4D97-AF65-F5344CB8AC3E}">
        <p14:creationId xmlns:p14="http://schemas.microsoft.com/office/powerpoint/2010/main" val="1039587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s://www.police.pref.kanagawa.jp/mes/mesh2002.ht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police.pref.kanagawa.jp/mes/mesh2002.htm" TargetMode="External"/><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police.pref.kanagawa.jp/mes/mesh2002.htm"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police.pref.kanagawa.jp/mes/mesh2002.htm"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0.png"/><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9.png"/><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50000"/>
            <a:alpha val="95000"/>
          </a:schemeClr>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613" y="3190152"/>
            <a:ext cx="4805625" cy="1298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1204" y="2230905"/>
            <a:ext cx="3257205" cy="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額縁 1"/>
          <p:cNvSpPr/>
          <p:nvPr/>
        </p:nvSpPr>
        <p:spPr>
          <a:xfrm>
            <a:off x="1448073" y="764704"/>
            <a:ext cx="6336704" cy="1152128"/>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rgbClr val="002060"/>
                </a:solidFill>
                <a:latin typeface="HGP創英角ﾎﾟｯﾌﾟ体" panose="040B0A00000000000000" pitchFamily="50" charset="-128"/>
                <a:ea typeface="HGP創英角ﾎﾟｯﾌﾟ体" panose="040B0A00000000000000" pitchFamily="50" charset="-128"/>
              </a:rPr>
              <a:t>薬物乱用防止教室</a:t>
            </a:r>
            <a:endParaRPr kumimoji="1" lang="ja-JP" altLang="en-US" sz="44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5" name="角丸四角形 4"/>
          <p:cNvSpPr/>
          <p:nvPr/>
        </p:nvSpPr>
        <p:spPr>
          <a:xfrm>
            <a:off x="2627784" y="4869160"/>
            <a:ext cx="4204046" cy="144016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002060"/>
                </a:solidFill>
                <a:latin typeface="HGP創英角ﾎﾟｯﾌﾟ体" panose="040B0A00000000000000" pitchFamily="50" charset="-128"/>
                <a:ea typeface="HGP創英角ﾎﾟｯﾌﾟ体" panose="040B0A00000000000000" pitchFamily="50" charset="-128"/>
              </a:rPr>
              <a:t>平成</a:t>
            </a:r>
            <a:r>
              <a:rPr kumimoji="1" lang="en-US" altLang="ja-JP" dirty="0" smtClean="0">
                <a:solidFill>
                  <a:srgbClr val="002060"/>
                </a:solidFill>
                <a:latin typeface="HGP創英角ﾎﾟｯﾌﾟ体" panose="040B0A00000000000000" pitchFamily="50" charset="-128"/>
                <a:ea typeface="HGP創英角ﾎﾟｯﾌﾟ体" panose="040B0A00000000000000" pitchFamily="50" charset="-128"/>
              </a:rPr>
              <a:t>27</a:t>
            </a:r>
            <a:r>
              <a:rPr kumimoji="1" lang="ja-JP" altLang="en-US" dirty="0" smtClean="0">
                <a:solidFill>
                  <a:srgbClr val="002060"/>
                </a:solidFill>
                <a:latin typeface="HGP創英角ﾎﾟｯﾌﾟ体" panose="040B0A00000000000000" pitchFamily="50" charset="-128"/>
                <a:ea typeface="HGP創英角ﾎﾟｯﾌﾟ体" panose="040B0A00000000000000" pitchFamily="50" charset="-128"/>
              </a:rPr>
              <a:t>年</a:t>
            </a:r>
            <a:r>
              <a:rPr kumimoji="1" lang="en-US" altLang="ja-JP" dirty="0" smtClean="0">
                <a:solidFill>
                  <a:srgbClr val="002060"/>
                </a:solidFill>
                <a:latin typeface="HGP創英角ﾎﾟｯﾌﾟ体" panose="040B0A00000000000000" pitchFamily="50" charset="-128"/>
                <a:ea typeface="HGP創英角ﾎﾟｯﾌﾟ体" panose="040B0A00000000000000" pitchFamily="50" charset="-128"/>
              </a:rPr>
              <a:t>2</a:t>
            </a:r>
            <a:r>
              <a:rPr kumimoji="1" lang="ja-JP" altLang="en-US" dirty="0" smtClean="0">
                <a:solidFill>
                  <a:srgbClr val="002060"/>
                </a:solidFill>
                <a:latin typeface="HGP創英角ﾎﾟｯﾌﾟ体" panose="040B0A00000000000000" pitchFamily="50" charset="-128"/>
                <a:ea typeface="HGP創英角ﾎﾟｯﾌﾟ体" panose="040B0A00000000000000" pitchFamily="50" charset="-128"/>
              </a:rPr>
              <a:t>月</a:t>
            </a:r>
            <a:r>
              <a:rPr kumimoji="1" lang="en-US" altLang="ja-JP" dirty="0" smtClean="0">
                <a:solidFill>
                  <a:srgbClr val="002060"/>
                </a:solidFill>
                <a:latin typeface="HGP創英角ﾎﾟｯﾌﾟ体" panose="040B0A00000000000000" pitchFamily="50" charset="-128"/>
                <a:ea typeface="HGP創英角ﾎﾟｯﾌﾟ体" panose="040B0A00000000000000" pitchFamily="50" charset="-128"/>
              </a:rPr>
              <a:t>25</a:t>
            </a:r>
            <a:r>
              <a:rPr kumimoji="1" lang="ja-JP" altLang="en-US" dirty="0" smtClean="0">
                <a:solidFill>
                  <a:srgbClr val="002060"/>
                </a:solidFill>
                <a:latin typeface="HGP創英角ﾎﾟｯﾌﾟ体" panose="040B0A00000000000000" pitchFamily="50" charset="-128"/>
                <a:ea typeface="HGP創英角ﾎﾟｯﾌﾟ体" panose="040B0A00000000000000" pitchFamily="50" charset="-128"/>
              </a:rPr>
              <a:t>日</a:t>
            </a:r>
            <a:endParaRPr kumimoji="1" lang="en-US" altLang="ja-JP" dirty="0" smtClean="0">
              <a:solidFill>
                <a:srgbClr val="002060"/>
              </a:solidFill>
              <a:latin typeface="HGP創英角ﾎﾟｯﾌﾟ体" panose="040B0A00000000000000" pitchFamily="50" charset="-128"/>
              <a:ea typeface="HGP創英角ﾎﾟｯﾌﾟ体" panose="040B0A00000000000000" pitchFamily="50" charset="-128"/>
            </a:endParaRPr>
          </a:p>
          <a:p>
            <a:pPr algn="ctr"/>
            <a:endParaRPr kumimoji="1" lang="en-US" altLang="ja-JP" dirty="0" smtClean="0">
              <a:solidFill>
                <a:srgbClr val="002060"/>
              </a:solidFill>
              <a:latin typeface="HGP創英角ﾎﾟｯﾌﾟ体" panose="040B0A00000000000000" pitchFamily="50" charset="-128"/>
              <a:ea typeface="HGP創英角ﾎﾟｯﾌﾟ体" panose="040B0A00000000000000" pitchFamily="50" charset="-128"/>
            </a:endParaRPr>
          </a:p>
          <a:p>
            <a:pPr algn="ctr"/>
            <a:r>
              <a:rPr lang="ja-JP" altLang="en-US" dirty="0" smtClean="0">
                <a:solidFill>
                  <a:srgbClr val="002060"/>
                </a:solidFill>
                <a:latin typeface="HGP創英角ﾎﾟｯﾌﾟ体" panose="040B0A00000000000000" pitchFamily="50" charset="-128"/>
                <a:ea typeface="HGP創英角ﾎﾟｯﾌﾟ体" panose="040B0A00000000000000" pitchFamily="50" charset="-128"/>
              </a:rPr>
              <a:t>福岡市立</a:t>
            </a:r>
            <a:r>
              <a:rPr lang="ja-JP" altLang="en-US" dirty="0">
                <a:solidFill>
                  <a:srgbClr val="002060"/>
                </a:solidFill>
                <a:latin typeface="HGP創英角ﾎﾟｯﾌﾟ体" panose="040B0A00000000000000" pitchFamily="50" charset="-128"/>
                <a:ea typeface="HGP創英角ﾎﾟｯﾌﾟ体" panose="040B0A00000000000000" pitchFamily="50" charset="-128"/>
              </a:rPr>
              <a:t>百道</a:t>
            </a:r>
            <a:r>
              <a:rPr lang="ja-JP" altLang="en-US" dirty="0" smtClean="0">
                <a:solidFill>
                  <a:srgbClr val="002060"/>
                </a:solidFill>
                <a:latin typeface="HGP創英角ﾎﾟｯﾌﾟ体" panose="040B0A00000000000000" pitchFamily="50" charset="-128"/>
                <a:ea typeface="HGP創英角ﾎﾟｯﾌﾟ体" panose="040B0A00000000000000" pitchFamily="50" charset="-128"/>
              </a:rPr>
              <a:t>中学校</a:t>
            </a:r>
            <a:endParaRPr lang="en-US" altLang="ja-JP" dirty="0" smtClean="0">
              <a:solidFill>
                <a:srgbClr val="002060"/>
              </a:solidFill>
              <a:latin typeface="HGP創英角ﾎﾟｯﾌﾟ体" panose="040B0A00000000000000" pitchFamily="50" charset="-128"/>
              <a:ea typeface="HGP創英角ﾎﾟｯﾌﾟ体" panose="040B0A00000000000000" pitchFamily="50" charset="-128"/>
            </a:endParaRPr>
          </a:p>
          <a:p>
            <a:pPr algn="ctr"/>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学校</a:t>
            </a:r>
            <a:r>
              <a:rPr kumimoji="1" lang="ja-JP" altLang="en-US" dirty="0" smtClean="0">
                <a:solidFill>
                  <a:srgbClr val="002060"/>
                </a:solidFill>
                <a:latin typeface="HGP創英角ﾎﾟｯﾌﾟ体" panose="040B0A00000000000000" pitchFamily="50" charset="-128"/>
                <a:ea typeface="HGP創英角ﾎﾟｯﾌﾟ体" panose="040B0A00000000000000" pitchFamily="50" charset="-128"/>
              </a:rPr>
              <a:t>薬剤師　福岡英樹</a:t>
            </a:r>
            <a:endParaRPr kumimoji="1" lang="ja-JP" altLang="en-US" dirty="0">
              <a:solidFill>
                <a:srgbClr val="00206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64388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横巻き 1"/>
          <p:cNvSpPr/>
          <p:nvPr/>
        </p:nvSpPr>
        <p:spPr>
          <a:xfrm>
            <a:off x="1547664" y="2420888"/>
            <a:ext cx="5760641" cy="1152128"/>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rgbClr val="002060"/>
                </a:solidFill>
                <a:latin typeface="HGP創英角ﾎﾟｯﾌﾟ体" panose="040B0A00000000000000" pitchFamily="50" charset="-128"/>
                <a:ea typeface="HGP創英角ﾎﾟｯﾌﾟ体" panose="040B0A00000000000000" pitchFamily="50" charset="-128"/>
              </a:rPr>
              <a:t>同じモノです！</a:t>
            </a:r>
            <a:endParaRPr kumimoji="1" lang="ja-JP" altLang="en-US" sz="3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3" name="ブローチ 2"/>
          <p:cNvSpPr/>
          <p:nvPr/>
        </p:nvSpPr>
        <p:spPr>
          <a:xfrm>
            <a:off x="4211960" y="984920"/>
            <a:ext cx="3384376" cy="934018"/>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rgbClr val="FF0000"/>
                </a:solidFill>
                <a:latin typeface="HGP創英角ﾎﾟｯﾌﾟ体" panose="040B0A00000000000000" pitchFamily="50" charset="-128"/>
                <a:ea typeface="HGP創英角ﾎﾟｯﾌﾟ体" panose="040B0A00000000000000" pitchFamily="50" charset="-128"/>
              </a:rPr>
              <a:t>危険ドラッグ</a:t>
            </a:r>
            <a:endParaRPr kumimoji="1" lang="ja-JP" altLang="en-US" sz="4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4" name="フローチャート : 代替処理 3"/>
          <p:cNvSpPr/>
          <p:nvPr/>
        </p:nvSpPr>
        <p:spPr>
          <a:xfrm>
            <a:off x="683568" y="1653646"/>
            <a:ext cx="2478626" cy="76724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002060"/>
                </a:solidFill>
                <a:latin typeface="HGP創英角ﾎﾟｯﾌﾟ体" panose="040B0A00000000000000" pitchFamily="50" charset="-128"/>
                <a:ea typeface="HGP創英角ﾎﾟｯﾌﾟ体" panose="040B0A00000000000000" pitchFamily="50" charset="-128"/>
              </a:rPr>
              <a:t>合法ドラッグ</a:t>
            </a:r>
            <a:endParaRPr kumimoji="1" lang="ja-JP" altLang="en-US" sz="32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5" name="フローチャート : 代替処理 4"/>
          <p:cNvSpPr/>
          <p:nvPr/>
        </p:nvSpPr>
        <p:spPr>
          <a:xfrm>
            <a:off x="683568" y="548680"/>
            <a:ext cx="2478626" cy="87248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002060"/>
                </a:solidFill>
                <a:latin typeface="HGP創英角ﾎﾟｯﾌﾟ体" panose="040B0A00000000000000" pitchFamily="50" charset="-128"/>
                <a:ea typeface="HGP創英角ﾎﾟｯﾌﾟ体" panose="040B0A00000000000000" pitchFamily="50" charset="-128"/>
              </a:rPr>
              <a:t>脱</a:t>
            </a:r>
            <a:r>
              <a:rPr kumimoji="1" lang="ja-JP" altLang="en-US" sz="3200" dirty="0" smtClean="0">
                <a:solidFill>
                  <a:srgbClr val="002060"/>
                </a:solidFill>
                <a:latin typeface="HGP創英角ﾎﾟｯﾌﾟ体" panose="040B0A00000000000000" pitchFamily="50" charset="-128"/>
                <a:ea typeface="HGP創英角ﾎﾟｯﾌﾟ体" panose="040B0A00000000000000" pitchFamily="50" charset="-128"/>
              </a:rPr>
              <a:t>法ドラッグ</a:t>
            </a:r>
            <a:endParaRPr kumimoji="1" lang="ja-JP" altLang="en-US" sz="32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6" name="円/楕円 5"/>
          <p:cNvSpPr/>
          <p:nvPr/>
        </p:nvSpPr>
        <p:spPr>
          <a:xfrm>
            <a:off x="3347864" y="1306870"/>
            <a:ext cx="576064" cy="50405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002060"/>
                </a:solidFill>
                <a:latin typeface="HGP創英角ﾎﾟｯﾌﾟ体" panose="040B0A00000000000000" pitchFamily="50" charset="-128"/>
                <a:ea typeface="HGP創英角ﾎﾟｯﾌﾟ体" panose="040B0A00000000000000" pitchFamily="50" charset="-128"/>
              </a:rPr>
              <a:t>と</a:t>
            </a:r>
            <a:endParaRPr kumimoji="1" lang="ja-JP" altLang="en-US"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7" name="円/楕円 6"/>
          <p:cNvSpPr/>
          <p:nvPr/>
        </p:nvSpPr>
        <p:spPr>
          <a:xfrm>
            <a:off x="7812360" y="1306870"/>
            <a:ext cx="576064" cy="50405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002060"/>
                </a:solidFill>
                <a:latin typeface="HGP創英角ﾎﾟｯﾌﾟ体" panose="040B0A00000000000000" pitchFamily="50" charset="-128"/>
                <a:ea typeface="HGP創英角ﾎﾟｯﾌﾟ体" panose="040B0A00000000000000" pitchFamily="50" charset="-128"/>
              </a:rPr>
              <a:t>は</a:t>
            </a:r>
            <a:endParaRPr kumimoji="1" lang="ja-JP" altLang="en-US"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8" name="雲形吹き出し 7"/>
          <p:cNvSpPr/>
          <p:nvPr/>
        </p:nvSpPr>
        <p:spPr>
          <a:xfrm>
            <a:off x="827584" y="4077072"/>
            <a:ext cx="7560840" cy="2520280"/>
          </a:xfrm>
          <a:prstGeom prst="cloudCallout">
            <a:avLst>
              <a:gd name="adj1" fmla="val 21188"/>
              <a:gd name="adj2" fmla="val -73362"/>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このことは</a:t>
            </a:r>
            <a:endParaRPr kumimoji="1" lang="en-US" altLang="ja-JP" sz="2800" dirty="0" smtClean="0">
              <a:solidFill>
                <a:srgbClr val="FF0000"/>
              </a:solidFill>
              <a:latin typeface="HGP創英角ﾎﾟｯﾌﾟ体" panose="040B0A00000000000000" pitchFamily="50" charset="-128"/>
              <a:ea typeface="HGP創英角ﾎﾟｯﾌﾟ体" panose="040B0A00000000000000" pitchFamily="50" charset="-128"/>
            </a:endParaRPr>
          </a:p>
          <a:p>
            <a:pPr algn="ctr"/>
            <a:r>
              <a:rPr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ものすごく大事</a:t>
            </a:r>
            <a:r>
              <a:rPr lang="ja-JP" altLang="en-US" sz="2800" dirty="0">
                <a:solidFill>
                  <a:srgbClr val="FF0000"/>
                </a:solidFill>
                <a:latin typeface="HGP創英角ﾎﾟｯﾌﾟ体" panose="040B0A00000000000000" pitchFamily="50" charset="-128"/>
                <a:ea typeface="HGP創英角ﾎﾟｯﾌﾟ体" panose="040B0A00000000000000" pitchFamily="50" charset="-128"/>
              </a:rPr>
              <a:t>なことです</a:t>
            </a:r>
            <a:r>
              <a:rPr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a:t>
            </a:r>
            <a:endParaRPr lang="en-US" altLang="ja-JP" sz="2800" dirty="0" smtClean="0">
              <a:solidFill>
                <a:srgbClr val="FF0000"/>
              </a:solidFill>
              <a:latin typeface="HGP創英角ﾎﾟｯﾌﾟ体" panose="040B0A00000000000000" pitchFamily="50" charset="-128"/>
              <a:ea typeface="HGP創英角ﾎﾟｯﾌﾟ体" panose="040B0A00000000000000" pitchFamily="50" charset="-128"/>
            </a:endParaRPr>
          </a:p>
          <a:p>
            <a:pPr algn="ctr"/>
            <a:endParaRPr kumimoji="1" lang="en-US" altLang="ja-JP" sz="2800" dirty="0">
              <a:solidFill>
                <a:srgbClr val="FF0000"/>
              </a:solidFill>
              <a:latin typeface="HGP創英角ﾎﾟｯﾌﾟ体" panose="040B0A00000000000000" pitchFamily="50" charset="-128"/>
              <a:ea typeface="HGP創英角ﾎﾟｯﾌﾟ体" panose="040B0A00000000000000" pitchFamily="50" charset="-128"/>
            </a:endParaRPr>
          </a:p>
          <a:p>
            <a:pPr algn="ctr"/>
            <a:r>
              <a:rPr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絶対に忘れないでください！</a:t>
            </a:r>
            <a:endPar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873209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728188830"/>
              </p:ext>
            </p:extLst>
          </p:nvPr>
        </p:nvGraphicFramePr>
        <p:xfrm>
          <a:off x="539552" y="764704"/>
          <a:ext cx="8229600" cy="5472608"/>
        </p:xfrm>
        <a:graphic>
          <a:graphicData uri="http://schemas.openxmlformats.org/drawingml/2006/table">
            <a:tbl>
              <a:tblPr firstRow="1" bandRow="1">
                <a:tableStyleId>{EB9631B5-78F2-41C9-869B-9F39066F8104}</a:tableStyleId>
              </a:tblPr>
              <a:tblGrid>
                <a:gridCol w="4114800"/>
                <a:gridCol w="4114800"/>
              </a:tblGrid>
              <a:tr h="1324744">
                <a:tc>
                  <a:txBody>
                    <a:bodyPr/>
                    <a:lstStyle/>
                    <a:p>
                      <a:pPr algn="ctr"/>
                      <a:r>
                        <a:rPr kumimoji="1" lang="ja-JP" altLang="en-US" sz="3200" dirty="0" smtClean="0">
                          <a:latin typeface="HGS創英角ﾎﾟｯﾌﾟ体" panose="040B0A00000000000000" pitchFamily="50" charset="-128"/>
                          <a:ea typeface="HGS創英角ﾎﾟｯﾌﾟ体" panose="040B0A00000000000000" pitchFamily="50" charset="-128"/>
                        </a:rPr>
                        <a:t>脱法ドラッグ</a:t>
                      </a:r>
                      <a:endParaRPr kumimoji="1" lang="en-US" altLang="ja-JP" sz="3200" dirty="0" smtClean="0">
                        <a:latin typeface="HGS創英角ﾎﾟｯﾌﾟ体" panose="040B0A00000000000000" pitchFamily="50" charset="-128"/>
                        <a:ea typeface="HGS創英角ﾎﾟｯﾌﾟ体" panose="040B0A00000000000000" pitchFamily="50" charset="-128"/>
                      </a:endParaRPr>
                    </a:p>
                    <a:p>
                      <a:pPr algn="ctr"/>
                      <a:r>
                        <a:rPr kumimoji="1" lang="ja-JP" altLang="en-US" sz="3200" dirty="0" smtClean="0">
                          <a:latin typeface="HGS創英角ﾎﾟｯﾌﾟ体" panose="040B0A00000000000000" pitchFamily="50" charset="-128"/>
                          <a:ea typeface="HGS創英角ﾎﾟｯﾌﾟ体" panose="040B0A00000000000000" pitchFamily="50" charset="-128"/>
                        </a:rPr>
                        <a:t>合法ドラッグ</a:t>
                      </a:r>
                      <a:endParaRPr kumimoji="1" lang="ja-JP" altLang="en-US" sz="3200" dirty="0">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ctr"/>
                      <a:r>
                        <a:rPr kumimoji="1" lang="ja-JP" altLang="en-US" sz="3200" dirty="0" smtClean="0">
                          <a:latin typeface="HGS創英角ﾎﾟｯﾌﾟ体" panose="040B0A00000000000000" pitchFamily="50" charset="-128"/>
                          <a:ea typeface="HGS創英角ﾎﾟｯﾌﾟ体" panose="040B0A00000000000000" pitchFamily="50" charset="-128"/>
                        </a:rPr>
                        <a:t>危険ドラッグ</a:t>
                      </a:r>
                      <a:endParaRPr kumimoji="1" lang="ja-JP" altLang="en-US" sz="3200" dirty="0">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50000"/>
                      </a:schemeClr>
                    </a:solidFill>
                  </a:tcPr>
                </a:tc>
              </a:tr>
              <a:tr h="1699592">
                <a:tc>
                  <a:txBody>
                    <a:bodyPr/>
                    <a:lstStyle/>
                    <a:p>
                      <a:pPr algn="ctr"/>
                      <a:r>
                        <a:rPr kumimoji="1" lang="ja-JP" altLang="en-US" sz="2400" dirty="0" smtClean="0">
                          <a:latin typeface="HGS創英角ﾎﾟｯﾌﾟ体" panose="040B0A00000000000000" pitchFamily="50" charset="-128"/>
                          <a:ea typeface="HGS創英角ﾎﾟｯﾌﾟ体" panose="040B0A00000000000000" pitchFamily="50" charset="-128"/>
                        </a:rPr>
                        <a:t>薬物を</a:t>
                      </a:r>
                      <a:r>
                        <a:rPr kumimoji="1"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使いたい</a:t>
                      </a:r>
                      <a:r>
                        <a:rPr kumimoji="1" lang="ja-JP" altLang="en-US" sz="2400" dirty="0" smtClean="0">
                          <a:latin typeface="HGS創英角ﾎﾟｯﾌﾟ体" panose="040B0A00000000000000" pitchFamily="50" charset="-128"/>
                          <a:ea typeface="HGS創英角ﾎﾟｯﾌﾟ体" panose="040B0A00000000000000" pitchFamily="50" charset="-128"/>
                        </a:rPr>
                        <a:t>人</a:t>
                      </a:r>
                      <a:endParaRPr kumimoji="1" lang="en-US" altLang="ja-JP" sz="2400" dirty="0" smtClean="0">
                        <a:latin typeface="HGS創英角ﾎﾟｯﾌﾟ体" panose="040B0A00000000000000" pitchFamily="50" charset="-128"/>
                        <a:ea typeface="HGS創英角ﾎﾟｯﾌﾟ体" panose="040B0A00000000000000" pitchFamily="50" charset="-128"/>
                      </a:endParaRPr>
                    </a:p>
                    <a:p>
                      <a:pPr algn="ctr"/>
                      <a:r>
                        <a:rPr kumimoji="1" lang="ja-JP" altLang="en-US" sz="2400" dirty="0" smtClean="0">
                          <a:latin typeface="HGS創英角ﾎﾟｯﾌﾟ体" panose="040B0A00000000000000" pitchFamily="50" charset="-128"/>
                          <a:ea typeface="HGS創英角ﾎﾟｯﾌﾟ体" panose="040B0A00000000000000" pitchFamily="50" charset="-128"/>
                        </a:rPr>
                        <a:t>薬物を</a:t>
                      </a:r>
                      <a:r>
                        <a:rPr kumimoji="1"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売りたい</a:t>
                      </a:r>
                      <a:r>
                        <a:rPr kumimoji="1" lang="ja-JP" altLang="en-US" sz="2400" dirty="0" smtClean="0">
                          <a:latin typeface="HGS創英角ﾎﾟｯﾌﾟ体" panose="040B0A00000000000000" pitchFamily="50" charset="-128"/>
                          <a:ea typeface="HGS創英角ﾎﾟｯﾌﾟ体" panose="040B0A00000000000000" pitchFamily="50" charset="-128"/>
                        </a:rPr>
                        <a:t>人</a:t>
                      </a:r>
                      <a:endParaRPr kumimoji="1" lang="en-US" altLang="ja-JP" sz="2400" dirty="0" smtClean="0">
                        <a:latin typeface="HGS創英角ﾎﾟｯﾌﾟ体" panose="040B0A00000000000000" pitchFamily="50" charset="-128"/>
                        <a:ea typeface="HGS創英角ﾎﾟｯﾌﾟ体" panose="040B0A00000000000000" pitchFamily="50" charset="-128"/>
                      </a:endParaRPr>
                    </a:p>
                    <a:p>
                      <a:pPr algn="ctr"/>
                      <a:r>
                        <a:rPr kumimoji="1" lang="ja-JP" altLang="en-US" sz="2400" dirty="0" smtClean="0">
                          <a:latin typeface="HGS創英角ﾎﾟｯﾌﾟ体" panose="040B0A00000000000000" pitchFamily="50" charset="-128"/>
                          <a:ea typeface="HGS創英角ﾎﾟｯﾌﾟ体" panose="040B0A00000000000000" pitchFamily="50" charset="-128"/>
                        </a:rPr>
                        <a:t>が使う呼び方</a:t>
                      </a:r>
                      <a:endParaRPr kumimoji="1" lang="ja-JP" altLang="en-US" sz="2400" dirty="0">
                        <a:solidFill>
                          <a:srgbClr val="002060"/>
                        </a:solidFill>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2400" dirty="0" smtClean="0">
                          <a:latin typeface="HGS創英角ﾎﾟｯﾌﾟ体" panose="040B0A00000000000000" pitchFamily="50" charset="-128"/>
                          <a:ea typeface="HGS創英角ﾎﾟｯﾌﾟ体" panose="040B0A00000000000000" pitchFamily="50" charset="-128"/>
                        </a:rPr>
                        <a:t>薬物を</a:t>
                      </a:r>
                      <a:r>
                        <a:rPr kumimoji="1"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使わせたくない</a:t>
                      </a:r>
                      <a:r>
                        <a:rPr kumimoji="1" lang="ja-JP" altLang="en-US" sz="2400" dirty="0" smtClean="0">
                          <a:latin typeface="HGS創英角ﾎﾟｯﾌﾟ体" panose="040B0A00000000000000" pitchFamily="50" charset="-128"/>
                          <a:ea typeface="HGS創英角ﾎﾟｯﾌﾟ体" panose="040B0A00000000000000" pitchFamily="50" charset="-128"/>
                        </a:rPr>
                        <a:t>人</a:t>
                      </a:r>
                      <a:endParaRPr kumimoji="1" lang="en-US" altLang="ja-JP" sz="2400" dirty="0" smtClean="0">
                        <a:latin typeface="HGS創英角ﾎﾟｯﾌﾟ体" panose="040B0A00000000000000" pitchFamily="50" charset="-128"/>
                        <a:ea typeface="HGS創英角ﾎﾟｯﾌﾟ体" panose="040B0A00000000000000" pitchFamily="50" charset="-128"/>
                      </a:endParaRPr>
                    </a:p>
                    <a:p>
                      <a:pPr algn="ctr"/>
                      <a:r>
                        <a:rPr kumimoji="1" lang="ja-JP" altLang="en-US" sz="2400" dirty="0" smtClean="0">
                          <a:latin typeface="HGS創英角ﾎﾟｯﾌﾟ体" panose="040B0A00000000000000" pitchFamily="50" charset="-128"/>
                          <a:ea typeface="HGS創英角ﾎﾟｯﾌﾟ体" panose="040B0A00000000000000" pitchFamily="50" charset="-128"/>
                        </a:rPr>
                        <a:t>が使う呼び方</a:t>
                      </a:r>
                      <a:endParaRPr kumimoji="1" lang="ja-JP" altLang="en-US" sz="2400" dirty="0">
                        <a:solidFill>
                          <a:srgbClr val="002060"/>
                        </a:solidFill>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448272">
                <a:tc gridSpan="2">
                  <a:txBody>
                    <a:bodyPr/>
                    <a:lstStyle/>
                    <a:p>
                      <a:pPr algn="ctr"/>
                      <a:r>
                        <a:rPr kumimoji="1" lang="ja-JP" altLang="en-US" sz="3200" dirty="0" smtClean="0">
                          <a:solidFill>
                            <a:srgbClr val="FF0000"/>
                          </a:solidFill>
                          <a:latin typeface="HGS創英角ﾎﾟｯﾌﾟ体" panose="040B0A00000000000000" pitchFamily="50" charset="-128"/>
                          <a:ea typeface="HGS創英角ﾎﾟｯﾌﾟ体" panose="040B0A00000000000000" pitchFamily="50" charset="-128"/>
                        </a:rPr>
                        <a:t>薬物を使いたい人、売りたい人が</a:t>
                      </a:r>
                      <a:endParaRPr kumimoji="1" lang="en-US" altLang="ja-JP" sz="3200" dirty="0" smtClean="0">
                        <a:solidFill>
                          <a:srgbClr val="FF0000"/>
                        </a:solidFill>
                        <a:latin typeface="HGS創英角ﾎﾟｯﾌﾟ体" panose="040B0A00000000000000" pitchFamily="50" charset="-128"/>
                        <a:ea typeface="HGS創英角ﾎﾟｯﾌﾟ体" panose="040B0A00000000000000" pitchFamily="50" charset="-128"/>
                      </a:endParaRPr>
                    </a:p>
                    <a:p>
                      <a:pPr algn="ctr"/>
                      <a:r>
                        <a:rPr kumimoji="1" lang="ja-JP" altLang="en-US" sz="3200" dirty="0" smtClean="0">
                          <a:solidFill>
                            <a:srgbClr val="FF0000"/>
                          </a:solidFill>
                          <a:latin typeface="HGS創英角ﾎﾟｯﾌﾟ体" panose="040B0A00000000000000" pitchFamily="50" charset="-128"/>
                          <a:ea typeface="HGS創英角ﾎﾟｯﾌﾟ体" panose="040B0A00000000000000" pitchFamily="50" charset="-128"/>
                        </a:rPr>
                        <a:t>自ら</a:t>
                      </a:r>
                      <a:endParaRPr kumimoji="1" lang="en-US" altLang="ja-JP" sz="3200" dirty="0" smtClean="0">
                        <a:solidFill>
                          <a:srgbClr val="FF0000"/>
                        </a:solidFill>
                        <a:latin typeface="HGS創英角ﾎﾟｯﾌﾟ体" panose="040B0A00000000000000" pitchFamily="50" charset="-128"/>
                        <a:ea typeface="HGS創英角ﾎﾟｯﾌﾟ体" panose="040B0A00000000000000" pitchFamily="50" charset="-128"/>
                      </a:endParaRPr>
                    </a:p>
                    <a:p>
                      <a:pPr algn="ctr"/>
                      <a:r>
                        <a:rPr kumimoji="1" lang="ja-JP" altLang="en-US" sz="3200" dirty="0" smtClean="0">
                          <a:solidFill>
                            <a:srgbClr val="FF0000"/>
                          </a:solidFill>
                          <a:latin typeface="HGS創英角ﾎﾟｯﾌﾟ体" panose="040B0A00000000000000" pitchFamily="50" charset="-128"/>
                          <a:ea typeface="HGS創英角ﾎﾟｯﾌﾟ体" panose="040B0A00000000000000" pitchFamily="50" charset="-128"/>
                        </a:rPr>
                        <a:t>「危険ドラッグ」</a:t>
                      </a:r>
                      <a:endParaRPr kumimoji="1" lang="en-US" altLang="ja-JP" sz="3200" dirty="0" smtClean="0">
                        <a:solidFill>
                          <a:srgbClr val="FF0000"/>
                        </a:solidFill>
                        <a:latin typeface="HGS創英角ﾎﾟｯﾌﾟ体" panose="040B0A00000000000000" pitchFamily="50" charset="-128"/>
                        <a:ea typeface="HGS創英角ﾎﾟｯﾌﾟ体" panose="040B0A00000000000000" pitchFamily="50" charset="-128"/>
                      </a:endParaRPr>
                    </a:p>
                    <a:p>
                      <a:pPr algn="ctr"/>
                      <a:r>
                        <a:rPr kumimoji="1" lang="ja-JP" altLang="en-US" sz="3200" dirty="0" smtClean="0">
                          <a:solidFill>
                            <a:srgbClr val="FF0000"/>
                          </a:solidFill>
                          <a:latin typeface="HGS創英角ﾎﾟｯﾌﾟ体" panose="040B0A00000000000000" pitchFamily="50" charset="-128"/>
                          <a:ea typeface="HGS創英角ﾎﾟｯﾌﾟ体" panose="040B0A00000000000000" pitchFamily="50" charset="-128"/>
                        </a:rPr>
                        <a:t>とは言わない</a:t>
                      </a:r>
                      <a:endParaRPr kumimoji="1" lang="ja-JP" altLang="en-US" sz="3200" dirty="0">
                        <a:solidFill>
                          <a:srgbClr val="FF0000"/>
                        </a:solidFill>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HGP創英角ﾎﾟｯﾌﾟ体" panose="040B0A00000000000000" pitchFamily="50" charset="-128"/>
                        <a:ea typeface="HGP創英角ﾎﾟｯﾌﾟ体" panose="040B0A00000000000000" pitchFamily="50" charset="-128"/>
                      </a:endParaRPr>
                    </a:p>
                  </a:txBody>
                  <a:tcPr/>
                </a:tc>
              </a:tr>
            </a:tbl>
          </a:graphicData>
        </a:graphic>
      </p:graphicFrame>
      <p:sp>
        <p:nvSpPr>
          <p:cNvPr id="2" name="星 24 1"/>
          <p:cNvSpPr/>
          <p:nvPr/>
        </p:nvSpPr>
        <p:spPr>
          <a:xfrm>
            <a:off x="179512" y="3573016"/>
            <a:ext cx="8784976" cy="2952328"/>
          </a:xfrm>
          <a:prstGeom prst="star24">
            <a:avLst>
              <a:gd name="adj" fmla="val 45740"/>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322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矢印 2"/>
          <p:cNvSpPr/>
          <p:nvPr/>
        </p:nvSpPr>
        <p:spPr>
          <a:xfrm>
            <a:off x="827584" y="404664"/>
            <a:ext cx="7344816" cy="2736304"/>
          </a:xfrm>
          <a:prstGeom prst="downArrow">
            <a:avLst>
              <a:gd name="adj1" fmla="val 84147"/>
              <a:gd name="adj2" fmla="val 5000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000" dirty="0" smtClean="0">
              <a:solidFill>
                <a:srgbClr val="002060"/>
              </a:solidFill>
              <a:latin typeface="HG創英角ﾎﾟｯﾌﾟ体" panose="040B0A09000000000000" pitchFamily="49" charset="-128"/>
              <a:ea typeface="HG創英角ﾎﾟｯﾌﾟ体" panose="040B0A09000000000000" pitchFamily="49" charset="-128"/>
            </a:endParaRPr>
          </a:p>
          <a:p>
            <a:pPr algn="ctr"/>
            <a:r>
              <a:rPr lang="ja-JP" altLang="en-US" sz="2800" dirty="0" smtClean="0">
                <a:solidFill>
                  <a:srgbClr val="002060"/>
                </a:solidFill>
                <a:latin typeface="HG創英角ﾎﾟｯﾌﾟ体" panose="040B0A09000000000000" pitchFamily="49" charset="-128"/>
                <a:ea typeface="HG創英角ﾎﾟｯﾌﾟ体" panose="040B0A09000000000000" pitchFamily="49" charset="-128"/>
              </a:rPr>
              <a:t>「</a:t>
            </a:r>
            <a:r>
              <a:rPr lang="ja-JP" altLang="en-US" sz="2800" dirty="0">
                <a:solidFill>
                  <a:srgbClr val="002060"/>
                </a:solidFill>
                <a:latin typeface="HG創英角ﾎﾟｯﾌﾟ体" panose="040B0A09000000000000" pitchFamily="49" charset="-128"/>
                <a:ea typeface="HG創英角ﾎﾟｯﾌﾟ体" panose="040B0A09000000000000" pitchFamily="49" charset="-128"/>
              </a:rPr>
              <a:t>脱法ドラッグ」「合法ドラッグ</a:t>
            </a:r>
            <a:r>
              <a:rPr lang="ja-JP" altLang="en-US" sz="2800" dirty="0" smtClean="0">
                <a:solidFill>
                  <a:srgbClr val="002060"/>
                </a:solidFill>
                <a:latin typeface="HG創英角ﾎﾟｯﾌﾟ体" panose="040B0A09000000000000" pitchFamily="49" charset="-128"/>
                <a:ea typeface="HG創英角ﾎﾟｯﾌﾟ体" panose="040B0A09000000000000" pitchFamily="49" charset="-128"/>
              </a:rPr>
              <a:t>」</a:t>
            </a:r>
            <a:endParaRPr lang="en-US" altLang="ja-JP" sz="2800" dirty="0" smtClean="0">
              <a:solidFill>
                <a:srgbClr val="002060"/>
              </a:solidFill>
              <a:latin typeface="HG創英角ﾎﾟｯﾌﾟ体" panose="040B0A09000000000000" pitchFamily="49" charset="-128"/>
              <a:ea typeface="HG創英角ﾎﾟｯﾌﾟ体" panose="040B0A09000000000000" pitchFamily="49" charset="-128"/>
            </a:endParaRPr>
          </a:p>
          <a:p>
            <a:pPr algn="ctr"/>
            <a:r>
              <a:rPr lang="ja-JP" altLang="en-US" sz="2400" dirty="0" smtClean="0">
                <a:solidFill>
                  <a:schemeClr val="tx2">
                    <a:lumMod val="60000"/>
                    <a:lumOff val="40000"/>
                  </a:schemeClr>
                </a:solidFill>
                <a:latin typeface="HG創英角ﾎﾟｯﾌﾟ体" panose="040B0A09000000000000" pitchFamily="49" charset="-128"/>
                <a:ea typeface="HG創英角ﾎﾟｯﾌﾟ体" panose="040B0A09000000000000" pitchFamily="49" charset="-128"/>
              </a:rPr>
              <a:t>と</a:t>
            </a:r>
            <a:endParaRPr lang="en-US" altLang="ja-JP" sz="2400" dirty="0">
              <a:solidFill>
                <a:schemeClr val="tx2">
                  <a:lumMod val="60000"/>
                  <a:lumOff val="40000"/>
                </a:schemeClr>
              </a:solidFill>
              <a:latin typeface="HG創英角ﾎﾟｯﾌﾟ体" panose="040B0A09000000000000" pitchFamily="49" charset="-128"/>
              <a:ea typeface="HG創英角ﾎﾟｯﾌﾟ体" panose="040B0A09000000000000" pitchFamily="49" charset="-128"/>
            </a:endParaRPr>
          </a:p>
          <a:p>
            <a:pPr algn="ctr"/>
            <a:r>
              <a:rPr lang="ja-JP" altLang="en-US" sz="2800" dirty="0">
                <a:solidFill>
                  <a:srgbClr val="002060"/>
                </a:solidFill>
                <a:latin typeface="HG創英角ﾎﾟｯﾌﾟ体" panose="040B0A09000000000000" pitchFamily="49" charset="-128"/>
                <a:ea typeface="HG創英角ﾎﾟｯﾌﾟ体" panose="040B0A09000000000000" pitchFamily="49" charset="-128"/>
              </a:rPr>
              <a:t>「危険ドラッグ</a:t>
            </a:r>
            <a:r>
              <a:rPr lang="ja-JP" altLang="en-US" sz="2800" dirty="0" smtClean="0">
                <a:solidFill>
                  <a:srgbClr val="002060"/>
                </a:solidFill>
                <a:latin typeface="HG創英角ﾎﾟｯﾌﾟ体" panose="040B0A09000000000000" pitchFamily="49" charset="-128"/>
                <a:ea typeface="HG創英角ﾎﾟｯﾌﾟ体" panose="040B0A09000000000000" pitchFamily="49" charset="-128"/>
              </a:rPr>
              <a:t>」</a:t>
            </a:r>
            <a:r>
              <a:rPr lang="ja-JP" altLang="en-US" sz="2400" dirty="0" smtClean="0">
                <a:solidFill>
                  <a:schemeClr val="tx2">
                    <a:lumMod val="60000"/>
                    <a:lumOff val="40000"/>
                  </a:schemeClr>
                </a:solidFill>
                <a:latin typeface="HG創英角ﾎﾟｯﾌﾟ体" panose="040B0A09000000000000" pitchFamily="49" charset="-128"/>
                <a:ea typeface="HG創英角ﾎﾟｯﾌﾟ体" panose="040B0A09000000000000" pitchFamily="49" charset="-128"/>
              </a:rPr>
              <a:t>は</a:t>
            </a:r>
            <a:r>
              <a:rPr lang="ja-JP" altLang="en-US" sz="2400" dirty="0">
                <a:solidFill>
                  <a:schemeClr val="tx2">
                    <a:lumMod val="60000"/>
                    <a:lumOff val="40000"/>
                  </a:schemeClr>
                </a:solidFill>
                <a:latin typeface="HG創英角ﾎﾟｯﾌﾟ体" panose="040B0A09000000000000" pitchFamily="49" charset="-128"/>
                <a:ea typeface="HG創英角ﾎﾟｯﾌﾟ体" panose="040B0A09000000000000" pitchFamily="49" charset="-128"/>
              </a:rPr>
              <a:t>同じ</a:t>
            </a:r>
            <a:r>
              <a:rPr lang="ja-JP" altLang="en-US" sz="2400" dirty="0" smtClean="0">
                <a:solidFill>
                  <a:schemeClr val="tx2">
                    <a:lumMod val="60000"/>
                    <a:lumOff val="40000"/>
                  </a:schemeClr>
                </a:solidFill>
                <a:latin typeface="HG創英角ﾎﾟｯﾌﾟ体" panose="040B0A09000000000000" pitchFamily="49" charset="-128"/>
                <a:ea typeface="HG創英角ﾎﾟｯﾌﾟ体" panose="040B0A09000000000000" pitchFamily="49" charset="-128"/>
              </a:rPr>
              <a:t>モノ</a:t>
            </a:r>
            <a:endParaRPr lang="en-US" altLang="ja-JP" sz="2400" dirty="0" smtClean="0">
              <a:solidFill>
                <a:schemeClr val="tx2">
                  <a:lumMod val="60000"/>
                  <a:lumOff val="40000"/>
                </a:schemeClr>
              </a:solidFill>
              <a:latin typeface="HG創英角ﾎﾟｯﾌﾟ体" panose="040B0A09000000000000" pitchFamily="49" charset="-128"/>
              <a:ea typeface="HG創英角ﾎﾟｯﾌﾟ体" panose="040B0A09000000000000" pitchFamily="49" charset="-128"/>
            </a:endParaRPr>
          </a:p>
          <a:p>
            <a:pPr algn="ctr"/>
            <a:endParaRPr lang="en-US" altLang="ja-JP" sz="2000" dirty="0">
              <a:solidFill>
                <a:schemeClr val="tx2">
                  <a:lumMod val="60000"/>
                  <a:lumOff val="40000"/>
                </a:schemeClr>
              </a:solidFill>
              <a:latin typeface="HG創英角ﾎﾟｯﾌﾟ体" panose="040B0A09000000000000" pitchFamily="49" charset="-128"/>
              <a:ea typeface="HG創英角ﾎﾟｯﾌﾟ体" panose="040B0A09000000000000" pitchFamily="49" charset="-128"/>
            </a:endParaRPr>
          </a:p>
          <a:p>
            <a:pPr algn="ctr"/>
            <a:r>
              <a:rPr lang="ja-JP" altLang="en-US" sz="2000" dirty="0">
                <a:solidFill>
                  <a:schemeClr val="tx2">
                    <a:lumMod val="60000"/>
                    <a:lumOff val="40000"/>
                  </a:schemeClr>
                </a:solidFill>
                <a:latin typeface="HG創英角ﾎﾟｯﾌﾟ体" panose="040B0A09000000000000" pitchFamily="49" charset="-128"/>
                <a:ea typeface="HG創英角ﾎﾟｯﾌﾟ体" panose="040B0A09000000000000" pitchFamily="49" charset="-128"/>
              </a:rPr>
              <a:t>ということを意識していないと・・・</a:t>
            </a:r>
          </a:p>
        </p:txBody>
      </p:sp>
      <p:sp>
        <p:nvSpPr>
          <p:cNvPr id="4" name="横巻き 3"/>
          <p:cNvSpPr/>
          <p:nvPr/>
        </p:nvSpPr>
        <p:spPr>
          <a:xfrm>
            <a:off x="827584" y="5301208"/>
            <a:ext cx="7920880" cy="108012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002060"/>
                </a:solidFill>
                <a:latin typeface="HG創英角ﾎﾟｯﾌﾟ体" panose="040B0A09000000000000" pitchFamily="49" charset="-128"/>
                <a:ea typeface="HG創英角ﾎﾟｯﾌﾟ体" panose="040B0A09000000000000" pitchFamily="49" charset="-128"/>
              </a:rPr>
              <a:t>という言葉に　だまされてしまう！</a:t>
            </a:r>
            <a:endParaRPr kumimoji="1" lang="ja-JP" altLang="en-US" sz="2800" dirty="0">
              <a:solidFill>
                <a:srgbClr val="002060"/>
              </a:solidFill>
              <a:latin typeface="HG創英角ﾎﾟｯﾌﾟ体" panose="040B0A09000000000000" pitchFamily="49" charset="-128"/>
              <a:ea typeface="HG創英角ﾎﾟｯﾌﾟ体" panose="040B0A09000000000000" pitchFamily="49" charset="-128"/>
            </a:endParaRPr>
          </a:p>
        </p:txBody>
      </p:sp>
      <p:sp>
        <p:nvSpPr>
          <p:cNvPr id="5" name="雲形吹き出し 4"/>
          <p:cNvSpPr/>
          <p:nvPr/>
        </p:nvSpPr>
        <p:spPr>
          <a:xfrm>
            <a:off x="149816" y="3356992"/>
            <a:ext cx="5472608" cy="1440160"/>
          </a:xfrm>
          <a:prstGeom prst="cloudCallout">
            <a:avLst>
              <a:gd name="adj1" fmla="val 9004"/>
              <a:gd name="adj2" fmla="val 8336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rgbClr val="FFFF00"/>
                </a:solidFill>
                <a:latin typeface="HG創英角ﾎﾟｯﾌﾟ体" panose="040B0A09000000000000" pitchFamily="49" charset="-128"/>
                <a:ea typeface="HG創英角ﾎﾟｯﾌﾟ体" panose="040B0A09000000000000" pitchFamily="49" charset="-128"/>
              </a:rPr>
              <a:t>「脱法ドラッグ」と</a:t>
            </a:r>
            <a:endParaRPr kumimoji="1" lang="en-US" altLang="ja-JP" sz="2000" dirty="0" smtClean="0">
              <a:solidFill>
                <a:srgbClr val="FFFF00"/>
              </a:solidFill>
              <a:latin typeface="HG創英角ﾎﾟｯﾌﾟ体" panose="040B0A09000000000000" pitchFamily="49" charset="-128"/>
              <a:ea typeface="HG創英角ﾎﾟｯﾌﾟ体" panose="040B0A09000000000000" pitchFamily="49" charset="-128"/>
            </a:endParaRPr>
          </a:p>
          <a:p>
            <a:pPr algn="ctr"/>
            <a:r>
              <a:rPr lang="ja-JP" altLang="en-US" sz="2000" dirty="0" smtClean="0">
                <a:solidFill>
                  <a:srgbClr val="FFFF00"/>
                </a:solidFill>
                <a:latin typeface="HG創英角ﾎﾟｯﾌﾟ体" panose="040B0A09000000000000" pitchFamily="49" charset="-128"/>
                <a:ea typeface="HG創英角ﾎﾟｯﾌﾟ体" panose="040B0A09000000000000" pitchFamily="49" charset="-128"/>
              </a:rPr>
              <a:t>「危険ドラッグ」は別物だよ</a:t>
            </a:r>
            <a:endParaRPr kumimoji="1" lang="ja-JP" altLang="en-US" sz="2000" dirty="0">
              <a:solidFill>
                <a:srgbClr val="FFFF00"/>
              </a:solidFill>
              <a:latin typeface="HG創英角ﾎﾟｯﾌﾟ体" panose="040B0A09000000000000" pitchFamily="49" charset="-128"/>
              <a:ea typeface="HG創英角ﾎﾟｯﾌﾟ体" panose="040B0A09000000000000" pitchFamily="49" charset="-128"/>
            </a:endParaRPr>
          </a:p>
        </p:txBody>
      </p:sp>
      <p:sp>
        <p:nvSpPr>
          <p:cNvPr id="6" name="雲形吹き出し 5"/>
          <p:cNvSpPr/>
          <p:nvPr/>
        </p:nvSpPr>
        <p:spPr>
          <a:xfrm>
            <a:off x="5640680" y="2024844"/>
            <a:ext cx="3198048" cy="2664296"/>
          </a:xfrm>
          <a:prstGeom prst="cloudCallout">
            <a:avLst>
              <a:gd name="adj1" fmla="val -18725"/>
              <a:gd name="adj2" fmla="val 7193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FF00"/>
                </a:solidFill>
                <a:latin typeface="HG創英角ﾎﾟｯﾌﾟ体" panose="040B0A09000000000000" pitchFamily="49" charset="-128"/>
                <a:ea typeface="HG創英角ﾎﾟｯﾌﾟ体" panose="040B0A09000000000000" pitchFamily="49" charset="-128"/>
              </a:rPr>
              <a:t>「危険ドラッグ」は危ないけど</a:t>
            </a:r>
            <a:endParaRPr lang="en-US" altLang="ja-JP" dirty="0" smtClean="0">
              <a:solidFill>
                <a:srgbClr val="FFFF00"/>
              </a:solidFill>
              <a:latin typeface="HG創英角ﾎﾟｯﾌﾟ体" panose="040B0A09000000000000" pitchFamily="49" charset="-128"/>
              <a:ea typeface="HG創英角ﾎﾟｯﾌﾟ体" panose="040B0A09000000000000" pitchFamily="49" charset="-128"/>
            </a:endParaRPr>
          </a:p>
          <a:p>
            <a:pPr algn="ctr"/>
            <a:endParaRPr kumimoji="1" lang="en-US" altLang="ja-JP" dirty="0">
              <a:solidFill>
                <a:srgbClr val="FFFF00"/>
              </a:solidFill>
              <a:latin typeface="HG創英角ﾎﾟｯﾌﾟ体" panose="040B0A09000000000000" pitchFamily="49" charset="-128"/>
              <a:ea typeface="HG創英角ﾎﾟｯﾌﾟ体" panose="040B0A09000000000000" pitchFamily="49" charset="-128"/>
            </a:endParaRPr>
          </a:p>
          <a:p>
            <a:pPr algn="ctr"/>
            <a:r>
              <a:rPr kumimoji="1" lang="ja-JP" altLang="en-US" dirty="0" smtClean="0">
                <a:solidFill>
                  <a:srgbClr val="FFFF00"/>
                </a:solidFill>
                <a:latin typeface="HG創英角ﾎﾟｯﾌﾟ体" panose="040B0A09000000000000" pitchFamily="49" charset="-128"/>
                <a:ea typeface="HG創英角ﾎﾟｯﾌﾟ体" panose="040B0A09000000000000" pitchFamily="49" charset="-128"/>
              </a:rPr>
              <a:t>「脱法ドラッグ」は安全だよ</a:t>
            </a:r>
            <a:endParaRPr kumimoji="1" lang="ja-JP" altLang="en-US" dirty="0">
              <a:solidFill>
                <a:srgbClr val="FFFF00"/>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512106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71600" y="1124744"/>
            <a:ext cx="7272808" cy="4536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4000" dirty="0" smtClean="0">
                <a:solidFill>
                  <a:srgbClr val="002060"/>
                </a:solidFill>
                <a:latin typeface="HGP創英角ﾎﾟｯﾌﾟ体" panose="040B0A00000000000000" pitchFamily="50" charset="-128"/>
                <a:ea typeface="HGP創英角ﾎﾟｯﾌﾟ体" panose="040B0A00000000000000" pitchFamily="50" charset="-128"/>
              </a:rPr>
              <a:t>「危険ドラッグ」から</a:t>
            </a:r>
            <a:endParaRPr kumimoji="1" lang="en-US" altLang="ja-JP" sz="4000" dirty="0" smtClean="0">
              <a:solidFill>
                <a:srgbClr val="002060"/>
              </a:solidFill>
              <a:latin typeface="HGP創英角ﾎﾟｯﾌﾟ体" panose="040B0A00000000000000" pitchFamily="50" charset="-128"/>
              <a:ea typeface="HGP創英角ﾎﾟｯﾌﾟ体" panose="040B0A00000000000000" pitchFamily="50" charset="-128"/>
            </a:endParaRPr>
          </a:p>
          <a:p>
            <a:pPr algn="ctr">
              <a:lnSpc>
                <a:spcPct val="150000"/>
              </a:lnSpc>
            </a:pPr>
            <a:r>
              <a:rPr kumimoji="1" lang="ja-JP" altLang="en-US" sz="4000" dirty="0" smtClean="0">
                <a:solidFill>
                  <a:srgbClr val="002060"/>
                </a:solidFill>
                <a:latin typeface="HGP創英角ﾎﾟｯﾌﾟ体" panose="040B0A00000000000000" pitchFamily="50" charset="-128"/>
                <a:ea typeface="HGP創英角ﾎﾟｯﾌﾟ体" panose="040B0A00000000000000" pitchFamily="50" charset="-128"/>
              </a:rPr>
              <a:t>自分自身を守るために</a:t>
            </a:r>
            <a:endParaRPr kumimoji="1" lang="en-US" altLang="ja-JP" sz="4000" dirty="0" smtClean="0">
              <a:solidFill>
                <a:srgbClr val="002060"/>
              </a:solidFill>
              <a:latin typeface="HGP創英角ﾎﾟｯﾌﾟ体" panose="040B0A00000000000000" pitchFamily="50" charset="-128"/>
              <a:ea typeface="HGP創英角ﾎﾟｯﾌﾟ体" panose="040B0A00000000000000" pitchFamily="50" charset="-128"/>
            </a:endParaRPr>
          </a:p>
          <a:p>
            <a:pPr algn="ctr">
              <a:lnSpc>
                <a:spcPct val="150000"/>
              </a:lnSpc>
            </a:pPr>
            <a:endParaRPr kumimoji="1" lang="en-US" altLang="ja-JP" sz="2400" dirty="0" smtClean="0">
              <a:solidFill>
                <a:srgbClr val="002060"/>
              </a:solidFill>
              <a:latin typeface="HGP創英角ﾎﾟｯﾌﾟ体" panose="040B0A00000000000000" pitchFamily="50" charset="-128"/>
              <a:ea typeface="HGP創英角ﾎﾟｯﾌﾟ体" panose="040B0A00000000000000" pitchFamily="50" charset="-128"/>
            </a:endParaRPr>
          </a:p>
          <a:p>
            <a:pPr algn="ctr">
              <a:lnSpc>
                <a:spcPct val="150000"/>
              </a:lnSpc>
            </a:pPr>
            <a:r>
              <a:rPr lang="ja-JP" altLang="en-US" sz="4000" dirty="0" smtClean="0">
                <a:solidFill>
                  <a:srgbClr val="002060"/>
                </a:solidFill>
                <a:latin typeface="HGP創英角ﾎﾟｯﾌﾟ体" panose="040B0A00000000000000" pitchFamily="50" charset="-128"/>
                <a:ea typeface="HGP創英角ﾎﾟｯﾌﾟ体" panose="040B0A00000000000000" pitchFamily="50" charset="-128"/>
              </a:rPr>
              <a:t>薬物</a:t>
            </a:r>
            <a:r>
              <a:rPr lang="ja-JP" altLang="en-US" sz="4000" dirty="0">
                <a:solidFill>
                  <a:srgbClr val="002060"/>
                </a:solidFill>
                <a:latin typeface="HGP創英角ﾎﾟｯﾌﾟ体" panose="040B0A00000000000000" pitchFamily="50" charset="-128"/>
                <a:ea typeface="HGP創英角ﾎﾟｯﾌﾟ体" panose="040B0A00000000000000" pitchFamily="50" charset="-128"/>
              </a:rPr>
              <a:t>に</a:t>
            </a:r>
            <a:r>
              <a:rPr lang="ja-JP" altLang="en-US" sz="4000" dirty="0" smtClean="0">
                <a:solidFill>
                  <a:srgbClr val="002060"/>
                </a:solidFill>
                <a:latin typeface="HGP創英角ﾎﾟｯﾌﾟ体" panose="040B0A00000000000000" pitchFamily="50" charset="-128"/>
                <a:ea typeface="HGP創英角ﾎﾟｯﾌﾟ体" panose="040B0A00000000000000" pitchFamily="50" charset="-128"/>
              </a:rPr>
              <a:t>対する</a:t>
            </a:r>
            <a:endParaRPr lang="en-US" altLang="ja-JP" sz="4000" dirty="0" smtClean="0">
              <a:solidFill>
                <a:srgbClr val="002060"/>
              </a:solidFill>
              <a:latin typeface="HGP創英角ﾎﾟｯﾌﾟ体" panose="040B0A00000000000000" pitchFamily="50" charset="-128"/>
              <a:ea typeface="HGP創英角ﾎﾟｯﾌﾟ体" panose="040B0A00000000000000" pitchFamily="50" charset="-128"/>
            </a:endParaRPr>
          </a:p>
          <a:p>
            <a:pPr algn="ctr">
              <a:lnSpc>
                <a:spcPct val="150000"/>
              </a:lnSpc>
            </a:pPr>
            <a:r>
              <a:rPr kumimoji="1" lang="ja-JP" altLang="en-US" sz="4000" dirty="0" smtClean="0">
                <a:solidFill>
                  <a:srgbClr val="002060"/>
                </a:solidFill>
                <a:latin typeface="HGP創英角ﾎﾟｯﾌﾟ体" panose="040B0A00000000000000" pitchFamily="50" charset="-128"/>
                <a:ea typeface="HGP創英角ﾎﾟｯﾌﾟ体" panose="040B0A00000000000000" pitchFamily="50" charset="-128"/>
              </a:rPr>
              <a:t>正しい知識をもちましょう</a:t>
            </a:r>
            <a:endParaRPr kumimoji="1" lang="ja-JP" altLang="en-US" sz="4000" dirty="0">
              <a:solidFill>
                <a:srgbClr val="00206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84166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23528" y="188640"/>
            <a:ext cx="1800200" cy="43204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HG創英角ﾎﾟｯﾌﾟ体" panose="040B0A09000000000000" pitchFamily="49" charset="-128"/>
                <a:ea typeface="HG創英角ﾎﾟｯﾌﾟ体" panose="040B0A09000000000000" pitchFamily="49" charset="-128"/>
              </a:rPr>
              <a:t>Question</a:t>
            </a:r>
            <a:r>
              <a:rPr kumimoji="1" lang="ja-JP" altLang="en-US" dirty="0" smtClean="0">
                <a:latin typeface="HG創英角ﾎﾟｯﾌﾟ体" panose="040B0A09000000000000" pitchFamily="49" charset="-128"/>
                <a:ea typeface="HG創英角ﾎﾟｯﾌﾟ体" panose="040B0A09000000000000" pitchFamily="49" charset="-128"/>
              </a:rPr>
              <a:t>　１</a:t>
            </a: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3" name="額縁 2"/>
          <p:cNvSpPr/>
          <p:nvPr/>
        </p:nvSpPr>
        <p:spPr>
          <a:xfrm>
            <a:off x="2267744" y="188640"/>
            <a:ext cx="6199584" cy="1296144"/>
          </a:xfrm>
          <a:prstGeom prst="bevel">
            <a:avLst>
              <a:gd name="adj" fmla="val 710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002060"/>
                </a:solidFill>
                <a:latin typeface="HG創英角ﾎﾟｯﾌﾟ体" panose="040B0A09000000000000" pitchFamily="49" charset="-128"/>
                <a:ea typeface="HG創英角ﾎﾟｯﾌﾟ体" panose="040B0A09000000000000" pitchFamily="49" charset="-128"/>
              </a:rPr>
              <a:t>「危険ドラッグ」は</a:t>
            </a:r>
            <a:endParaRPr kumimoji="1" lang="en-US" altLang="ja-JP" sz="2800" dirty="0" smtClean="0">
              <a:solidFill>
                <a:srgbClr val="002060"/>
              </a:solidFill>
              <a:latin typeface="HG創英角ﾎﾟｯﾌﾟ体" panose="040B0A09000000000000" pitchFamily="49" charset="-128"/>
              <a:ea typeface="HG創英角ﾎﾟｯﾌﾟ体" panose="040B0A09000000000000" pitchFamily="49" charset="-128"/>
            </a:endParaRPr>
          </a:p>
          <a:p>
            <a:pPr algn="ctr"/>
            <a:r>
              <a:rPr kumimoji="1" lang="ja-JP" altLang="en-US" sz="2800" dirty="0" smtClean="0">
                <a:solidFill>
                  <a:srgbClr val="002060"/>
                </a:solidFill>
                <a:latin typeface="HG創英角ﾎﾟｯﾌﾟ体" panose="040B0A09000000000000" pitchFamily="49" charset="-128"/>
                <a:ea typeface="HG創英角ﾎﾟｯﾌﾟ体" panose="040B0A09000000000000" pitchFamily="49" charset="-128"/>
              </a:rPr>
              <a:t>どんな商品ですか</a:t>
            </a:r>
            <a:endParaRPr kumimoji="1" lang="ja-JP" altLang="en-US" sz="2800" dirty="0">
              <a:solidFill>
                <a:srgbClr val="002060"/>
              </a:solidFill>
              <a:latin typeface="HG創英角ﾎﾟｯﾌﾟ体" panose="040B0A09000000000000" pitchFamily="49" charset="-128"/>
              <a:ea typeface="HG創英角ﾎﾟｯﾌﾟ体" panose="040B0A09000000000000" pitchFamily="49" charset="-128"/>
            </a:endParaRPr>
          </a:p>
        </p:txBody>
      </p:sp>
      <p:sp>
        <p:nvSpPr>
          <p:cNvPr id="4" name="角丸四角形 3"/>
          <p:cNvSpPr/>
          <p:nvPr/>
        </p:nvSpPr>
        <p:spPr>
          <a:xfrm>
            <a:off x="107503" y="1844824"/>
            <a:ext cx="8928993" cy="489654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smtClean="0">
                <a:solidFill>
                  <a:srgbClr val="FF0000"/>
                </a:solidFill>
                <a:latin typeface="HG創英角ﾎﾟｯﾌﾟ体" panose="040B0A09000000000000" pitchFamily="49" charset="-128"/>
                <a:ea typeface="HG創英角ﾎﾟｯﾌﾟ体" panose="040B0A09000000000000" pitchFamily="49" charset="-128"/>
              </a:rPr>
              <a:t>危険ドラッグは、色んな商品があります</a:t>
            </a:r>
            <a:r>
              <a:rPr lang="ja-JP" altLang="en-US" dirty="0">
                <a:solidFill>
                  <a:srgbClr val="002060"/>
                </a:solidFill>
                <a:latin typeface="HG創英角ﾎﾟｯﾌﾟ体" panose="040B0A09000000000000" pitchFamily="49" charset="-128"/>
                <a:ea typeface="HG創英角ﾎﾟｯﾌﾟ体" panose="040B0A09000000000000" pitchFamily="49" charset="-128"/>
              </a:rPr>
              <a:t>　</a:t>
            </a:r>
            <a:endParaRPr kumimoji="1" lang="ja-JP" altLang="en-US" dirty="0">
              <a:solidFill>
                <a:srgbClr val="002060"/>
              </a:solidFill>
              <a:latin typeface="HG創英角ﾎﾟｯﾌﾟ体" panose="040B0A09000000000000" pitchFamily="49" charset="-128"/>
              <a:ea typeface="HG創英角ﾎﾟｯﾌﾟ体" panose="040B0A09000000000000" pitchFamily="49"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257967329"/>
              </p:ext>
            </p:extLst>
          </p:nvPr>
        </p:nvGraphicFramePr>
        <p:xfrm>
          <a:off x="906488" y="2492896"/>
          <a:ext cx="7560840" cy="4032448"/>
        </p:xfrm>
        <a:graphic>
          <a:graphicData uri="http://schemas.openxmlformats.org/drawingml/2006/table">
            <a:tbl>
              <a:tblPr firstRow="1" bandRow="1">
                <a:tableStyleId>{EB9631B5-78F2-41C9-869B-9F39066F8104}</a:tableStyleId>
              </a:tblPr>
              <a:tblGrid>
                <a:gridCol w="2520280"/>
                <a:gridCol w="2520280"/>
                <a:gridCol w="2520280"/>
              </a:tblGrid>
              <a:tr h="864096">
                <a:tc>
                  <a:txBody>
                    <a:bodyPr/>
                    <a:lstStyle/>
                    <a:p>
                      <a:pPr algn="ctr"/>
                      <a:r>
                        <a:rPr kumimoji="1" lang="ja-JP" altLang="en-US" sz="2000" dirty="0" smtClean="0">
                          <a:solidFill>
                            <a:schemeClr val="accent6">
                              <a:lumMod val="20000"/>
                              <a:lumOff val="80000"/>
                            </a:schemeClr>
                          </a:solidFill>
                          <a:latin typeface="HGS創英角ﾎﾟｯﾌﾟ体" panose="040B0A00000000000000" pitchFamily="50" charset="-128"/>
                          <a:ea typeface="HGS創英角ﾎﾟｯﾌﾟ体" panose="040B0A00000000000000" pitchFamily="50" charset="-128"/>
                        </a:rPr>
                        <a:t>「ハーブ」ﾀｲﾌﾟ</a:t>
                      </a:r>
                      <a:endParaRPr kumimoji="1" lang="en-US" altLang="ja-JP" sz="2000" dirty="0" smtClean="0">
                        <a:solidFill>
                          <a:schemeClr val="accent6">
                            <a:lumMod val="20000"/>
                            <a:lumOff val="80000"/>
                          </a:schemeClr>
                        </a:solidFill>
                        <a:latin typeface="HGS創英角ﾎﾟｯﾌﾟ体" panose="040B0A00000000000000" pitchFamily="50" charset="-128"/>
                        <a:ea typeface="HGS創英角ﾎﾟｯﾌﾟ体" panose="040B0A00000000000000" pitchFamily="50" charset="-128"/>
                      </a:endParaRPr>
                    </a:p>
                    <a:p>
                      <a:pPr algn="ctr"/>
                      <a:r>
                        <a:rPr kumimoji="1" lang="ja-JP" altLang="en-US" sz="2000" dirty="0" smtClean="0">
                          <a:solidFill>
                            <a:srgbClr val="FFFF00"/>
                          </a:solidFill>
                          <a:latin typeface="HGS創英角ﾎﾟｯﾌﾟ体" panose="040B0A00000000000000" pitchFamily="50" charset="-128"/>
                          <a:ea typeface="HGS創英角ﾎﾟｯﾌﾟ体" panose="040B0A00000000000000" pitchFamily="50" charset="-128"/>
                        </a:rPr>
                        <a:t>乾燥植物片</a:t>
                      </a:r>
                      <a:endParaRPr kumimoji="1" lang="ja-JP" altLang="en-US" sz="2000" dirty="0">
                        <a:solidFill>
                          <a:srgbClr val="FFFF00"/>
                        </a:solidFill>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50000"/>
                      </a:schemeClr>
                    </a:solidFill>
                  </a:tcPr>
                </a:tc>
                <a:tc>
                  <a:txBody>
                    <a:bodyPr/>
                    <a:lstStyle/>
                    <a:p>
                      <a:pPr algn="ctr"/>
                      <a:r>
                        <a:rPr kumimoji="1" lang="ja-JP" altLang="en-US" sz="2000" dirty="0" smtClean="0">
                          <a:solidFill>
                            <a:schemeClr val="accent6">
                              <a:lumMod val="20000"/>
                              <a:lumOff val="80000"/>
                            </a:schemeClr>
                          </a:solidFill>
                          <a:latin typeface="HGS創英角ﾎﾟｯﾌﾟ体" panose="040B0A00000000000000" pitchFamily="50" charset="-128"/>
                          <a:ea typeface="HGS創英角ﾎﾟｯﾌﾟ体" panose="040B0A00000000000000" pitchFamily="50" charset="-128"/>
                        </a:rPr>
                        <a:t>「リキッド」ﾀｲﾌﾟ</a:t>
                      </a:r>
                      <a:endParaRPr kumimoji="1" lang="en-US" altLang="ja-JP" sz="2000" dirty="0" smtClean="0">
                        <a:solidFill>
                          <a:schemeClr val="accent6">
                            <a:lumMod val="20000"/>
                            <a:lumOff val="80000"/>
                          </a:schemeClr>
                        </a:solidFill>
                        <a:latin typeface="HGS創英角ﾎﾟｯﾌﾟ体" panose="040B0A00000000000000" pitchFamily="50" charset="-128"/>
                        <a:ea typeface="HGS創英角ﾎﾟｯﾌﾟ体" panose="040B0A00000000000000" pitchFamily="50" charset="-128"/>
                      </a:endParaRPr>
                    </a:p>
                    <a:p>
                      <a:pPr algn="ctr"/>
                      <a:r>
                        <a:rPr kumimoji="1" lang="ja-JP" altLang="en-US" sz="2000" dirty="0" smtClean="0">
                          <a:solidFill>
                            <a:srgbClr val="FFFF00"/>
                          </a:solidFill>
                          <a:latin typeface="HGS創英角ﾎﾟｯﾌﾟ体" panose="040B0A00000000000000" pitchFamily="50" charset="-128"/>
                          <a:ea typeface="HGS創英角ﾎﾟｯﾌﾟ体" panose="040B0A00000000000000" pitchFamily="50" charset="-128"/>
                        </a:rPr>
                        <a:t>液体</a:t>
                      </a:r>
                      <a:endParaRPr kumimoji="1" lang="ja-JP" altLang="en-US" sz="2000" dirty="0">
                        <a:solidFill>
                          <a:srgbClr val="FFFF00"/>
                        </a:solidFill>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50000"/>
                      </a:schemeClr>
                    </a:solidFill>
                  </a:tcPr>
                </a:tc>
                <a:tc>
                  <a:txBody>
                    <a:bodyPr/>
                    <a:lstStyle/>
                    <a:p>
                      <a:pPr algn="ctr"/>
                      <a:r>
                        <a:rPr kumimoji="1" lang="ja-JP" altLang="en-US" sz="2000" dirty="0" smtClean="0">
                          <a:solidFill>
                            <a:schemeClr val="accent6">
                              <a:lumMod val="20000"/>
                              <a:lumOff val="80000"/>
                            </a:schemeClr>
                          </a:solidFill>
                          <a:latin typeface="HGS創英角ﾎﾟｯﾌﾟ体" panose="040B0A00000000000000" pitchFamily="50" charset="-128"/>
                          <a:ea typeface="HGS創英角ﾎﾟｯﾌﾟ体" panose="040B0A00000000000000" pitchFamily="50" charset="-128"/>
                        </a:rPr>
                        <a:t>「パウダー」ﾀｲﾌﾟ</a:t>
                      </a:r>
                      <a:endParaRPr kumimoji="1" lang="en-US" altLang="ja-JP" sz="2000" dirty="0" smtClean="0">
                        <a:solidFill>
                          <a:schemeClr val="accent6">
                            <a:lumMod val="20000"/>
                            <a:lumOff val="80000"/>
                          </a:schemeClr>
                        </a:solidFill>
                        <a:latin typeface="HGS創英角ﾎﾟｯﾌﾟ体" panose="040B0A00000000000000" pitchFamily="50" charset="-128"/>
                        <a:ea typeface="HGS創英角ﾎﾟｯﾌﾟ体" panose="040B0A00000000000000" pitchFamily="50" charset="-128"/>
                      </a:endParaRPr>
                    </a:p>
                    <a:p>
                      <a:pPr algn="ctr"/>
                      <a:r>
                        <a:rPr kumimoji="1" lang="ja-JP" altLang="en-US" sz="2000" dirty="0" smtClean="0">
                          <a:solidFill>
                            <a:srgbClr val="FFFF00"/>
                          </a:solidFill>
                          <a:latin typeface="HGS創英角ﾎﾟｯﾌﾟ体" panose="040B0A00000000000000" pitchFamily="50" charset="-128"/>
                          <a:ea typeface="HGS創英角ﾎﾟｯﾌﾟ体" panose="040B0A00000000000000" pitchFamily="50" charset="-128"/>
                        </a:rPr>
                        <a:t>粉末</a:t>
                      </a:r>
                      <a:endParaRPr kumimoji="1" lang="ja-JP" altLang="en-US" sz="2000" dirty="0">
                        <a:solidFill>
                          <a:srgbClr val="FFFF00"/>
                        </a:solidFill>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50000"/>
                      </a:schemeClr>
                    </a:solidFill>
                  </a:tcPr>
                </a:tc>
              </a:tr>
              <a:tr h="936104">
                <a:tc>
                  <a:txBody>
                    <a:bodyPr/>
                    <a:lstStyle/>
                    <a:p>
                      <a:pPr algn="ctr"/>
                      <a:r>
                        <a:rPr kumimoji="1" lang="ja-JP" altLang="en-US" sz="2800" b="1" dirty="0" smtClean="0">
                          <a:solidFill>
                            <a:srgbClr val="FF0000"/>
                          </a:solidFill>
                          <a:latin typeface="HGS創英角ﾎﾟｯﾌﾟ体" panose="040B0A00000000000000" pitchFamily="50" charset="-128"/>
                          <a:ea typeface="HGS創英角ﾎﾟｯﾌﾟ体" panose="040B0A00000000000000" pitchFamily="50" charset="-128"/>
                        </a:rPr>
                        <a:t>「お香」</a:t>
                      </a:r>
                      <a:r>
                        <a:rPr kumimoji="1" lang="ja-JP" altLang="en-US" dirty="0" smtClean="0">
                          <a:solidFill>
                            <a:schemeClr val="tx1"/>
                          </a:solidFill>
                          <a:latin typeface="HGS創英角ﾎﾟｯﾌﾟ体" panose="040B0A00000000000000" pitchFamily="50" charset="-128"/>
                          <a:ea typeface="HGS創英角ﾎﾟｯﾌﾟ体" panose="040B0A00000000000000" pitchFamily="50" charset="-128"/>
                        </a:rPr>
                        <a:t>として</a:t>
                      </a:r>
                      <a:endParaRPr kumimoji="1" lang="en-US" altLang="ja-JP" dirty="0" smtClean="0">
                        <a:solidFill>
                          <a:schemeClr val="tx1"/>
                        </a:solidFill>
                        <a:latin typeface="HGS創英角ﾎﾟｯﾌﾟ体" panose="040B0A00000000000000" pitchFamily="50" charset="-128"/>
                        <a:ea typeface="HGS創英角ﾎﾟｯﾌﾟ体" panose="040B0A00000000000000" pitchFamily="50" charset="-128"/>
                      </a:endParaRPr>
                    </a:p>
                    <a:p>
                      <a:pPr algn="ctr"/>
                      <a:r>
                        <a:rPr kumimoji="1" lang="ja-JP" altLang="en-US" dirty="0" smtClean="0">
                          <a:solidFill>
                            <a:schemeClr val="tx1"/>
                          </a:solidFill>
                          <a:latin typeface="HGS創英角ﾎﾟｯﾌﾟ体" panose="040B0A00000000000000" pitchFamily="50" charset="-128"/>
                          <a:ea typeface="HGS創英角ﾎﾟｯﾌﾟ体" panose="040B0A00000000000000" pitchFamily="50" charset="-128"/>
                        </a:rPr>
                        <a:t>売っている</a:t>
                      </a:r>
                      <a:endParaRPr kumimoji="1" lang="ja-JP" altLang="en-US" dirty="0">
                        <a:solidFill>
                          <a:schemeClr val="tx1"/>
                        </a:solidFill>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a:r>
                        <a:rPr kumimoji="1" lang="ja-JP" altLang="en-US" sz="2400" b="1" dirty="0" smtClean="0">
                          <a:solidFill>
                            <a:srgbClr val="FF0000"/>
                          </a:solidFill>
                          <a:latin typeface="HGS創英角ﾎﾟｯﾌﾟ体" panose="040B0A00000000000000" pitchFamily="50" charset="-128"/>
                          <a:ea typeface="HGS創英角ﾎﾟｯﾌﾟ体" panose="040B0A00000000000000" pitchFamily="50" charset="-128"/>
                        </a:rPr>
                        <a:t>「アロマ」</a:t>
                      </a:r>
                      <a:endParaRPr kumimoji="1" lang="en-US" altLang="ja-JP" sz="2400" b="1" dirty="0" smtClean="0">
                        <a:solidFill>
                          <a:srgbClr val="FF0000"/>
                        </a:solidFill>
                        <a:latin typeface="HGS創英角ﾎﾟｯﾌﾟ体" panose="040B0A00000000000000" pitchFamily="50" charset="-128"/>
                        <a:ea typeface="HGS創英角ﾎﾟｯﾌﾟ体" panose="040B0A00000000000000" pitchFamily="50" charset="-128"/>
                      </a:endParaRPr>
                    </a:p>
                    <a:p>
                      <a:pPr algn="ctr"/>
                      <a:r>
                        <a:rPr kumimoji="1" lang="ja-JP" altLang="en-US" sz="2400" b="1" dirty="0" smtClean="0">
                          <a:solidFill>
                            <a:schemeClr val="tx1"/>
                          </a:solidFill>
                          <a:latin typeface="HGS創英角ﾎﾟｯﾌﾟ体" panose="040B0A00000000000000" pitchFamily="50" charset="-128"/>
                          <a:ea typeface="HGS創英角ﾎﾟｯﾌﾟ体" panose="040B0A00000000000000" pitchFamily="50" charset="-128"/>
                        </a:rPr>
                        <a:t>（芳香剤）</a:t>
                      </a:r>
                      <a:r>
                        <a:rPr kumimoji="1" lang="ja-JP" altLang="en-US" dirty="0" smtClean="0">
                          <a:solidFill>
                            <a:schemeClr val="tx1"/>
                          </a:solidFill>
                          <a:latin typeface="HGS創英角ﾎﾟｯﾌﾟ体" panose="040B0A00000000000000" pitchFamily="50" charset="-128"/>
                          <a:ea typeface="HGS創英角ﾎﾟｯﾌﾟ体" panose="040B0A00000000000000" pitchFamily="50" charset="-128"/>
                        </a:rPr>
                        <a:t>として</a:t>
                      </a:r>
                      <a:endParaRPr kumimoji="1" lang="en-US" altLang="ja-JP" dirty="0" smtClean="0">
                        <a:solidFill>
                          <a:schemeClr val="tx1"/>
                        </a:solidFill>
                        <a:latin typeface="HGS創英角ﾎﾟｯﾌﾟ体" panose="040B0A00000000000000" pitchFamily="50" charset="-128"/>
                        <a:ea typeface="HGS創英角ﾎﾟｯﾌﾟ体" panose="040B0A00000000000000" pitchFamily="50" charset="-128"/>
                      </a:endParaRPr>
                    </a:p>
                    <a:p>
                      <a:pPr algn="ctr"/>
                      <a:r>
                        <a:rPr kumimoji="1" lang="ja-JP" altLang="en-US" dirty="0" smtClean="0">
                          <a:solidFill>
                            <a:schemeClr val="tx1"/>
                          </a:solidFill>
                          <a:latin typeface="HGS創英角ﾎﾟｯﾌﾟ体" panose="040B0A00000000000000" pitchFamily="50" charset="-128"/>
                          <a:ea typeface="HGS創英角ﾎﾟｯﾌﾟ体" panose="040B0A00000000000000" pitchFamily="50" charset="-128"/>
                        </a:rPr>
                        <a:t>売っている</a:t>
                      </a:r>
                      <a:endParaRPr kumimoji="1" lang="ja-JP" altLang="en-US" dirty="0">
                        <a:solidFill>
                          <a:schemeClr val="tx1"/>
                        </a:solidFill>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a:r>
                        <a:rPr kumimoji="1" lang="ja-JP" altLang="en-US" sz="2400" b="1" dirty="0" smtClean="0">
                          <a:solidFill>
                            <a:srgbClr val="FF0000"/>
                          </a:solidFill>
                          <a:latin typeface="HGS創英角ﾎﾟｯﾌﾟ体" panose="040B0A00000000000000" pitchFamily="50" charset="-128"/>
                          <a:ea typeface="HGS創英角ﾎﾟｯﾌﾟ体" panose="040B0A00000000000000" pitchFamily="50" charset="-128"/>
                        </a:rPr>
                        <a:t>「バスソルト」</a:t>
                      </a:r>
                      <a:endParaRPr kumimoji="1" lang="en-US" altLang="ja-JP" sz="2400" b="1" dirty="0" smtClean="0">
                        <a:solidFill>
                          <a:srgbClr val="FF0000"/>
                        </a:solidFill>
                        <a:latin typeface="HGS創英角ﾎﾟｯﾌﾟ体" panose="040B0A00000000000000" pitchFamily="50" charset="-128"/>
                        <a:ea typeface="HGS創英角ﾎﾟｯﾌﾟ体" panose="040B0A00000000000000" pitchFamily="50" charset="-128"/>
                      </a:endParaRPr>
                    </a:p>
                    <a:p>
                      <a:pPr algn="ctr"/>
                      <a:r>
                        <a:rPr kumimoji="1" lang="ja-JP" altLang="en-US" sz="2400" dirty="0" smtClean="0">
                          <a:latin typeface="HGS創英角ﾎﾟｯﾌﾟ体" panose="040B0A00000000000000" pitchFamily="50" charset="-128"/>
                          <a:ea typeface="HGS創英角ﾎﾟｯﾌﾟ体" panose="040B0A00000000000000" pitchFamily="50" charset="-128"/>
                        </a:rPr>
                        <a:t>（入浴剤）</a:t>
                      </a:r>
                      <a:r>
                        <a:rPr kumimoji="1" lang="ja-JP" altLang="en-US" dirty="0" smtClean="0">
                          <a:latin typeface="HGS創英角ﾎﾟｯﾌﾟ体" panose="040B0A00000000000000" pitchFamily="50" charset="-128"/>
                          <a:ea typeface="HGS創英角ﾎﾟｯﾌﾟ体" panose="040B0A00000000000000" pitchFamily="50" charset="-128"/>
                        </a:rPr>
                        <a:t>として</a:t>
                      </a:r>
                      <a:endParaRPr kumimoji="1" lang="en-US" altLang="ja-JP" dirty="0" smtClean="0">
                        <a:latin typeface="HGS創英角ﾎﾟｯﾌﾟ体" panose="040B0A00000000000000" pitchFamily="50" charset="-128"/>
                        <a:ea typeface="HGS創英角ﾎﾟｯﾌﾟ体" panose="040B0A00000000000000" pitchFamily="50" charset="-128"/>
                      </a:endParaRPr>
                    </a:p>
                    <a:p>
                      <a:pPr algn="ctr"/>
                      <a:r>
                        <a:rPr kumimoji="1" lang="ja-JP" altLang="en-US" dirty="0" smtClean="0">
                          <a:latin typeface="HGS創英角ﾎﾟｯﾌﾟ体" panose="040B0A00000000000000" pitchFamily="50" charset="-128"/>
                          <a:ea typeface="HGS創英角ﾎﾟｯﾌﾟ体" panose="040B0A00000000000000" pitchFamily="50" charset="-128"/>
                        </a:rPr>
                        <a:t>売っている</a:t>
                      </a:r>
                      <a:endParaRPr kumimoji="1" lang="ja-JP" altLang="en-US" dirty="0">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r>
              <a:tr h="2071072">
                <a:tc>
                  <a:txBody>
                    <a:bodyPr/>
                    <a:lstStyle/>
                    <a:p>
                      <a:pPr algn="ctr"/>
                      <a:endParaRPr kumimoji="1" lang="ja-JP" altLang="en-US" dirty="0">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kumimoji="1" lang="ja-JP" altLang="en-US" dirty="0">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kumimoji="1" lang="ja-JP" altLang="en-US" dirty="0">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915" y="4571999"/>
            <a:ext cx="2239941" cy="168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D:\H23吉田主査\◎指定薬物\GT XX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151" y="4571999"/>
            <a:ext cx="1143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986661"/>
            <a:ext cx="1512168" cy="136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星 24 11"/>
          <p:cNvSpPr/>
          <p:nvPr/>
        </p:nvSpPr>
        <p:spPr>
          <a:xfrm>
            <a:off x="4247964" y="1340768"/>
            <a:ext cx="4788533" cy="1152128"/>
          </a:xfrm>
          <a:prstGeom prst="star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HGS創英角ﾎﾟｯﾌﾟ体" panose="040B0A00000000000000" pitchFamily="50" charset="-128"/>
                <a:ea typeface="HGS創英角ﾎﾟｯﾌﾟ体" panose="040B0A00000000000000" pitchFamily="50" charset="-128"/>
              </a:rPr>
              <a:t>だまされないように！</a:t>
            </a:r>
            <a:endParaRPr kumimoji="1" lang="ja-JP" altLang="en-US" dirty="0">
              <a:solidFill>
                <a:schemeClr val="bg1"/>
              </a:solidFill>
              <a:latin typeface="HGS創英角ﾎﾟｯﾌﾟ体" panose="040B0A00000000000000" pitchFamily="50" charset="-128"/>
              <a:ea typeface="HGS創英角ﾎﾟｯﾌﾟ体" panose="040B0A00000000000000" pitchFamily="50" charset="-128"/>
            </a:endParaRPr>
          </a:p>
        </p:txBody>
      </p:sp>
      <p:pic>
        <p:nvPicPr>
          <p:cNvPr id="9218" name="Picture 2" descr="C:\Users\jimu02\Pictures\ﾊﾞｽｿﾙﾄ.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4584334"/>
            <a:ext cx="2016224" cy="1755301"/>
          </a:xfrm>
          <a:prstGeom prst="rect">
            <a:avLst/>
          </a:prstGeom>
          <a:noFill/>
          <a:extLst>
            <a:ext uri="{909E8E84-426E-40DD-AFC4-6F175D3DCCD1}">
              <a14:hiddenFill xmlns:a14="http://schemas.microsoft.com/office/drawing/2010/main">
                <a:solidFill>
                  <a:srgbClr val="FFFFFF"/>
                </a:solidFill>
              </a14:hiddenFill>
            </a:ext>
          </a:extLst>
        </p:spPr>
      </p:pic>
      <p:sp>
        <p:nvSpPr>
          <p:cNvPr id="6" name="線吹き出し 1 (枠付き) 5"/>
          <p:cNvSpPr/>
          <p:nvPr/>
        </p:nvSpPr>
        <p:spPr>
          <a:xfrm>
            <a:off x="124540" y="872716"/>
            <a:ext cx="1567139" cy="828092"/>
          </a:xfrm>
          <a:prstGeom prst="borderCallout1">
            <a:avLst>
              <a:gd name="adj1" fmla="val 97623"/>
              <a:gd name="adj2" fmla="val 836"/>
              <a:gd name="adj3" fmla="val 519486"/>
              <a:gd name="adj4" fmla="val 67648"/>
            </a:avLst>
          </a:prstGeom>
          <a:solidFill>
            <a:schemeClr val="accent3">
              <a:lumMod val="5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latin typeface="HGP創英角ﾎﾟｯﾌﾟ体" panose="040B0A00000000000000" pitchFamily="50" charset="-128"/>
                <a:ea typeface="HGP創英角ﾎﾟｯﾌﾟ体" panose="040B0A00000000000000" pitchFamily="50" charset="-128"/>
              </a:rPr>
              <a:t>どうやって</a:t>
            </a:r>
            <a:endParaRPr kumimoji="1" lang="en-US" altLang="ja-JP" sz="1600" dirty="0" smtClean="0">
              <a:solidFill>
                <a:schemeClr val="bg1"/>
              </a:solidFill>
              <a:latin typeface="HGP創英角ﾎﾟｯﾌﾟ体" panose="040B0A00000000000000" pitchFamily="50" charset="-128"/>
              <a:ea typeface="HGP創英角ﾎﾟｯﾌﾟ体" panose="040B0A00000000000000" pitchFamily="50" charset="-128"/>
            </a:endParaRPr>
          </a:p>
          <a:p>
            <a:pPr algn="ct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作っているの</a:t>
            </a:r>
            <a:r>
              <a:rPr lang="ja-JP" altLang="en-US" sz="1600" dirty="0" smtClean="0">
                <a:solidFill>
                  <a:schemeClr val="bg1"/>
                </a:solidFill>
                <a:latin typeface="HGP創英角ﾎﾟｯﾌﾟ体" panose="040B0A00000000000000" pitchFamily="50" charset="-128"/>
                <a:ea typeface="HGP創英角ﾎﾟｯﾌﾟ体" panose="040B0A00000000000000" pitchFamily="50" charset="-128"/>
              </a:rPr>
              <a:t>でしょう</a:t>
            </a: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a:t>
            </a:r>
            <a:endParaRPr kumimoji="1" lang="ja-JP" altLang="en-US" sz="1600" dirty="0">
              <a:solidFill>
                <a:schemeClr val="bg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822493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6439" y="116632"/>
            <a:ext cx="8964488" cy="6552728"/>
          </a:xfrm>
          <a:prstGeom prst="roundRect">
            <a:avLst/>
          </a:prstGeom>
          <a:solidFill>
            <a:schemeClr val="accent4">
              <a:lumMod val="5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526" y="332656"/>
            <a:ext cx="7288748"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610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23528" y="188640"/>
            <a:ext cx="1800200" cy="43204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HG創英角ﾎﾟｯﾌﾟ体" panose="040B0A09000000000000" pitchFamily="49" charset="-128"/>
                <a:ea typeface="HG創英角ﾎﾟｯﾌﾟ体" panose="040B0A09000000000000" pitchFamily="49" charset="-128"/>
              </a:rPr>
              <a:t>Question</a:t>
            </a:r>
            <a:r>
              <a:rPr kumimoji="1" lang="ja-JP" altLang="en-US" dirty="0" smtClean="0">
                <a:latin typeface="HG創英角ﾎﾟｯﾌﾟ体" panose="040B0A09000000000000" pitchFamily="49" charset="-128"/>
                <a:ea typeface="HG創英角ﾎﾟｯﾌﾟ体" panose="040B0A09000000000000" pitchFamily="49" charset="-128"/>
              </a:rPr>
              <a:t>　</a:t>
            </a:r>
            <a:r>
              <a:rPr lang="ja-JP" altLang="en-US" dirty="0">
                <a:latin typeface="HG創英角ﾎﾟｯﾌﾟ体" panose="040B0A09000000000000" pitchFamily="49" charset="-128"/>
                <a:ea typeface="HG創英角ﾎﾟｯﾌﾟ体" panose="040B0A09000000000000" pitchFamily="49" charset="-128"/>
              </a:rPr>
              <a:t>２</a:t>
            </a: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3" name="額縁 2"/>
          <p:cNvSpPr/>
          <p:nvPr/>
        </p:nvSpPr>
        <p:spPr>
          <a:xfrm>
            <a:off x="2267744" y="116023"/>
            <a:ext cx="6199584" cy="1296753"/>
          </a:xfrm>
          <a:prstGeom prst="bevel">
            <a:avLst>
              <a:gd name="adj" fmla="val 710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002060"/>
                </a:solidFill>
                <a:latin typeface="HG創英角ﾎﾟｯﾌﾟ体" panose="040B0A09000000000000" pitchFamily="49" charset="-128"/>
                <a:ea typeface="HG創英角ﾎﾟｯﾌﾟ体" panose="040B0A09000000000000" pitchFamily="49" charset="-128"/>
              </a:rPr>
              <a:t>「危険ドラッグ」を使うと</a:t>
            </a:r>
            <a:endParaRPr kumimoji="1" lang="en-US" altLang="ja-JP" sz="2800" dirty="0" smtClean="0">
              <a:solidFill>
                <a:srgbClr val="002060"/>
              </a:solidFill>
              <a:latin typeface="HG創英角ﾎﾟｯﾌﾟ体" panose="040B0A09000000000000" pitchFamily="49" charset="-128"/>
              <a:ea typeface="HG創英角ﾎﾟｯﾌﾟ体" panose="040B0A09000000000000" pitchFamily="49" charset="-128"/>
            </a:endParaRPr>
          </a:p>
          <a:p>
            <a:pPr algn="ctr"/>
            <a:r>
              <a:rPr kumimoji="1" lang="ja-JP" altLang="en-US" sz="2800" dirty="0" smtClean="0">
                <a:solidFill>
                  <a:srgbClr val="002060"/>
                </a:solidFill>
                <a:latin typeface="HG創英角ﾎﾟｯﾌﾟ体" panose="040B0A09000000000000" pitchFamily="49" charset="-128"/>
                <a:ea typeface="HG創英角ﾎﾟｯﾌﾟ体" panose="040B0A09000000000000" pitchFamily="49" charset="-128"/>
              </a:rPr>
              <a:t>どうなってしまうのですか？</a:t>
            </a:r>
            <a:endParaRPr kumimoji="1" lang="ja-JP" altLang="en-US" sz="2800" dirty="0">
              <a:solidFill>
                <a:srgbClr val="002060"/>
              </a:solidFill>
              <a:latin typeface="HG創英角ﾎﾟｯﾌﾟ体" panose="040B0A09000000000000" pitchFamily="49" charset="-128"/>
              <a:ea typeface="HG創英角ﾎﾟｯﾌﾟ体" panose="040B0A09000000000000" pitchFamily="49" charset="-128"/>
            </a:endParaRPr>
          </a:p>
        </p:txBody>
      </p:sp>
      <p:sp>
        <p:nvSpPr>
          <p:cNvPr id="4" name="角丸四角形 3"/>
          <p:cNvSpPr/>
          <p:nvPr/>
        </p:nvSpPr>
        <p:spPr>
          <a:xfrm>
            <a:off x="169816" y="2005311"/>
            <a:ext cx="8928993" cy="475252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smtClean="0">
                <a:solidFill>
                  <a:srgbClr val="FF0000"/>
                </a:solidFill>
                <a:latin typeface="HG創英角ﾎﾟｯﾌﾟ体" panose="040B0A09000000000000" pitchFamily="49" charset="-128"/>
                <a:ea typeface="HG創英角ﾎﾟｯﾌﾟ体" panose="040B0A09000000000000" pitchFamily="49" charset="-128"/>
              </a:rPr>
              <a:t>「覚せい剤」「大麻」と「危険ドラッグ」の違い</a:t>
            </a:r>
            <a:r>
              <a:rPr lang="ja-JP" altLang="en-US" sz="1600" dirty="0">
                <a:solidFill>
                  <a:srgbClr val="002060"/>
                </a:solidFill>
                <a:latin typeface="HG創英角ﾎﾟｯﾌﾟ体" panose="040B0A09000000000000" pitchFamily="49" charset="-128"/>
                <a:ea typeface="HG創英角ﾎﾟｯﾌﾟ体" panose="040B0A09000000000000" pitchFamily="49" charset="-128"/>
              </a:rPr>
              <a:t>　</a:t>
            </a:r>
            <a:endParaRPr kumimoji="1" lang="ja-JP" altLang="en-US" sz="1600" dirty="0">
              <a:solidFill>
                <a:srgbClr val="002060"/>
              </a:solidFill>
              <a:latin typeface="HG創英角ﾎﾟｯﾌﾟ体" panose="040B0A09000000000000" pitchFamily="49" charset="-128"/>
              <a:ea typeface="HG創英角ﾎﾟｯﾌﾟ体" panose="040B0A09000000000000" pitchFamily="49"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246663440"/>
              </p:ext>
            </p:extLst>
          </p:nvPr>
        </p:nvGraphicFramePr>
        <p:xfrm>
          <a:off x="880038" y="2708920"/>
          <a:ext cx="7560840" cy="3897600"/>
        </p:xfrm>
        <a:graphic>
          <a:graphicData uri="http://schemas.openxmlformats.org/drawingml/2006/table">
            <a:tbl>
              <a:tblPr firstRow="1" bandRow="1">
                <a:tableStyleId>{EB9631B5-78F2-41C9-869B-9F39066F8104}</a:tableStyleId>
              </a:tblPr>
              <a:tblGrid>
                <a:gridCol w="2520280"/>
                <a:gridCol w="2520280"/>
                <a:gridCol w="2520280"/>
              </a:tblGrid>
              <a:tr h="792088">
                <a:tc>
                  <a:txBody>
                    <a:bodyPr/>
                    <a:lstStyle/>
                    <a:p>
                      <a:pPr algn="ctr"/>
                      <a:r>
                        <a:rPr kumimoji="1"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rPr>
                        <a:t>覚せい剤</a:t>
                      </a:r>
                      <a:endParaRPr kumimoji="1" lang="ja-JP" altLang="en-US" sz="2800" dirty="0">
                        <a:solidFill>
                          <a:srgbClr val="FFFF00"/>
                        </a:solidFill>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50000"/>
                      </a:schemeClr>
                    </a:solidFill>
                  </a:tcPr>
                </a:tc>
                <a:tc>
                  <a:txBody>
                    <a:bodyPr/>
                    <a:lstStyle/>
                    <a:p>
                      <a:pPr algn="ctr"/>
                      <a:r>
                        <a:rPr kumimoji="1"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rPr>
                        <a:t>大麻</a:t>
                      </a:r>
                      <a:endParaRPr kumimoji="1" lang="ja-JP" altLang="en-US" sz="2800" dirty="0">
                        <a:solidFill>
                          <a:srgbClr val="FFFF00"/>
                        </a:solidFill>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50000"/>
                      </a:schemeClr>
                    </a:solidFill>
                  </a:tcPr>
                </a:tc>
                <a:tc>
                  <a:txBody>
                    <a:bodyPr/>
                    <a:lstStyle/>
                    <a:p>
                      <a:pPr algn="ctr"/>
                      <a:r>
                        <a:rPr kumimoji="1"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rPr>
                        <a:t>危険ドラッグ</a:t>
                      </a:r>
                      <a:endParaRPr kumimoji="1" lang="ja-JP" altLang="en-US" sz="2800" dirty="0">
                        <a:solidFill>
                          <a:srgbClr val="FFFF00"/>
                        </a:solidFill>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50000"/>
                      </a:schemeClr>
                    </a:solidFill>
                  </a:tcPr>
                </a:tc>
              </a:tr>
              <a:tr h="1368152">
                <a:tc>
                  <a:txBody>
                    <a:bodyPr/>
                    <a:lstStyle/>
                    <a:p>
                      <a:pPr algn="ctr"/>
                      <a:r>
                        <a:rPr kumimoji="1" lang="ja-JP" altLang="en-US" dirty="0" smtClean="0">
                          <a:solidFill>
                            <a:schemeClr val="tx1"/>
                          </a:solidFill>
                          <a:latin typeface="HGS創英角ﾎﾟｯﾌﾟ体" panose="040B0A00000000000000" pitchFamily="50" charset="-128"/>
                          <a:ea typeface="HGS創英角ﾎﾟｯﾌﾟ体" panose="040B0A00000000000000" pitchFamily="50" charset="-128"/>
                        </a:rPr>
                        <a:t>成分は</a:t>
                      </a:r>
                      <a:endParaRPr kumimoji="1" lang="en-US" altLang="ja-JP" dirty="0" smtClean="0">
                        <a:solidFill>
                          <a:schemeClr val="tx1"/>
                        </a:solidFill>
                        <a:latin typeface="HGS創英角ﾎﾟｯﾌﾟ体" panose="040B0A00000000000000" pitchFamily="50" charset="-128"/>
                        <a:ea typeface="HGS創英角ﾎﾟｯﾌﾟ体" panose="040B0A00000000000000" pitchFamily="50" charset="-128"/>
                      </a:endParaRPr>
                    </a:p>
                    <a:p>
                      <a:pPr algn="ctr"/>
                      <a:r>
                        <a:rPr kumimoji="1" lang="ja-JP" altLang="en-US" dirty="0" smtClean="0">
                          <a:solidFill>
                            <a:schemeClr val="tx1"/>
                          </a:solidFill>
                          <a:latin typeface="HGS創英角ﾎﾟｯﾌﾟ体" panose="040B0A00000000000000" pitchFamily="50" charset="-128"/>
                          <a:ea typeface="HGS創英角ﾎﾟｯﾌﾟ体" panose="040B0A00000000000000" pitchFamily="50" charset="-128"/>
                        </a:rPr>
                        <a:t>「ｱﾝﾌｪﾀﾐﾝ」</a:t>
                      </a:r>
                      <a:endParaRPr kumimoji="1" lang="en-US" altLang="ja-JP" dirty="0" smtClean="0">
                        <a:solidFill>
                          <a:schemeClr val="tx1"/>
                        </a:solidFill>
                        <a:latin typeface="HGS創英角ﾎﾟｯﾌﾟ体" panose="040B0A00000000000000" pitchFamily="50" charset="-128"/>
                        <a:ea typeface="HGS創英角ﾎﾟｯﾌﾟ体" panose="040B0A00000000000000" pitchFamily="50" charset="-128"/>
                      </a:endParaRPr>
                    </a:p>
                    <a:p>
                      <a:pPr algn="ctr"/>
                      <a:r>
                        <a:rPr kumimoji="1" lang="ja-JP" altLang="en-US" dirty="0" smtClean="0">
                          <a:solidFill>
                            <a:schemeClr val="tx1"/>
                          </a:solidFill>
                          <a:latin typeface="HGS創英角ﾎﾟｯﾌﾟ体" panose="040B0A00000000000000" pitchFamily="50" charset="-128"/>
                          <a:ea typeface="HGS創英角ﾎﾟｯﾌﾟ体" panose="040B0A00000000000000" pitchFamily="50" charset="-128"/>
                        </a:rPr>
                        <a:t>「ﾒﾀﾝﾌｪﾀﾐﾝ」</a:t>
                      </a:r>
                      <a:endParaRPr kumimoji="1" lang="en-US" altLang="ja-JP" dirty="0" smtClean="0">
                        <a:solidFill>
                          <a:schemeClr val="tx1"/>
                        </a:solidFill>
                        <a:latin typeface="HGS創英角ﾎﾟｯﾌﾟ体" panose="040B0A00000000000000" pitchFamily="50" charset="-128"/>
                        <a:ea typeface="HGS創英角ﾎﾟｯﾌﾟ体" panose="040B0A00000000000000" pitchFamily="50" charset="-128"/>
                      </a:endParaRPr>
                    </a:p>
                    <a:p>
                      <a:pPr algn="ctr"/>
                      <a:r>
                        <a:rPr kumimoji="1" lang="ja-JP" altLang="en-US" dirty="0" smtClean="0">
                          <a:solidFill>
                            <a:schemeClr val="tx1"/>
                          </a:solidFill>
                          <a:latin typeface="HGS創英角ﾎﾟｯﾌﾟ体" panose="040B0A00000000000000" pitchFamily="50" charset="-128"/>
                          <a:ea typeface="HGS創英角ﾎﾟｯﾌﾟ体" panose="040B0A00000000000000" pitchFamily="50" charset="-128"/>
                        </a:rPr>
                        <a:t>という化学物質</a:t>
                      </a:r>
                      <a:endParaRPr kumimoji="1" lang="ja-JP" altLang="en-US" dirty="0">
                        <a:solidFill>
                          <a:schemeClr val="tx1"/>
                        </a:solidFill>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kumimoji="1" lang="en-US" altLang="ja-JP" sz="1800" dirty="0" smtClean="0">
                          <a:solidFill>
                            <a:schemeClr val="tx1"/>
                          </a:solidFill>
                          <a:latin typeface="HGS創英角ﾎﾟｯﾌﾟ体" panose="040B0A00000000000000" pitchFamily="50" charset="-128"/>
                          <a:ea typeface="HGS創英角ﾎﾟｯﾌﾟ体" panose="040B0A00000000000000" pitchFamily="50" charset="-128"/>
                        </a:rPr>
                        <a:t>[</a:t>
                      </a:r>
                      <a:r>
                        <a:rPr kumimoji="1" lang="ja-JP" altLang="en-US" sz="1800" dirty="0" smtClean="0">
                          <a:solidFill>
                            <a:schemeClr val="tx1"/>
                          </a:solidFill>
                          <a:latin typeface="HGS創英角ﾎﾟｯﾌﾟ体" panose="040B0A00000000000000" pitchFamily="50" charset="-128"/>
                          <a:ea typeface="HGS創英角ﾎﾟｯﾌﾟ体" panose="040B0A00000000000000" pitchFamily="50" charset="-128"/>
                        </a:rPr>
                        <a:t>ﾃﾄﾗﾋﾄﾞﾛｶﾝﾅﾋﾞﾉｰﾙ</a:t>
                      </a:r>
                      <a:r>
                        <a:rPr kumimoji="1" lang="en-US" altLang="ja-JP" sz="1800" dirty="0" smtClean="0">
                          <a:solidFill>
                            <a:schemeClr val="tx1"/>
                          </a:solidFill>
                          <a:latin typeface="HGS創英角ﾎﾟｯﾌﾟ体" panose="040B0A00000000000000" pitchFamily="50" charset="-128"/>
                          <a:ea typeface="HGS創英角ﾎﾟｯﾌﾟ体" panose="040B0A00000000000000" pitchFamily="50" charset="-128"/>
                        </a:rPr>
                        <a:t>]</a:t>
                      </a:r>
                    </a:p>
                    <a:p>
                      <a:pPr algn="ctr"/>
                      <a:r>
                        <a:rPr kumimoji="1" lang="en-US" altLang="ja-JP" sz="1800" dirty="0" smtClean="0">
                          <a:solidFill>
                            <a:schemeClr val="tx1"/>
                          </a:solidFill>
                          <a:latin typeface="HGS創英角ﾎﾟｯﾌﾟ体" panose="040B0A00000000000000" pitchFamily="50" charset="-128"/>
                          <a:ea typeface="HGS創英角ﾎﾟｯﾌﾟ体" panose="040B0A00000000000000" pitchFamily="50" charset="-128"/>
                        </a:rPr>
                        <a:t>(THC)</a:t>
                      </a:r>
                      <a:r>
                        <a:rPr kumimoji="1" lang="ja-JP" altLang="en-US" sz="1800" dirty="0" smtClean="0">
                          <a:solidFill>
                            <a:schemeClr val="tx1"/>
                          </a:solidFill>
                          <a:latin typeface="HGS創英角ﾎﾟｯﾌﾟ体" panose="040B0A00000000000000" pitchFamily="50" charset="-128"/>
                          <a:ea typeface="HGS創英角ﾎﾟｯﾌﾟ体" panose="040B0A00000000000000" pitchFamily="50" charset="-128"/>
                        </a:rPr>
                        <a:t>という化学物質をふくむ植物</a:t>
                      </a:r>
                      <a:endParaRPr kumimoji="1" lang="ja-JP" altLang="en-US" sz="1800" dirty="0">
                        <a:solidFill>
                          <a:schemeClr val="tx1"/>
                        </a:solidFill>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solidFill>
                            <a:schemeClr val="tx1"/>
                          </a:solidFill>
                          <a:latin typeface="HGS創英角ﾎﾟｯﾌﾟ体" panose="040B0A00000000000000" pitchFamily="50" charset="-128"/>
                          <a:ea typeface="HGS創英角ﾎﾟｯﾌﾟ体" panose="040B0A00000000000000" pitchFamily="50" charset="-128"/>
                        </a:rPr>
                        <a:t>覚せい剤や大麻の成分に</a:t>
                      </a:r>
                      <a:r>
                        <a:rPr kumimoji="1" lang="ja-JP" altLang="en-US" sz="1800" dirty="0" smtClean="0">
                          <a:solidFill>
                            <a:srgbClr val="FF0000"/>
                          </a:solidFill>
                          <a:latin typeface="HGS創英角ﾎﾟｯﾌﾟ体" panose="040B0A00000000000000" pitchFamily="50" charset="-128"/>
                          <a:ea typeface="HGS創英角ﾎﾟｯﾌﾟ体" panose="040B0A00000000000000" pitchFamily="50" charset="-128"/>
                        </a:rPr>
                        <a:t>似た化学物質</a:t>
                      </a:r>
                      <a:r>
                        <a:rPr kumimoji="1" lang="ja-JP" altLang="en-US" sz="1800" dirty="0" smtClean="0">
                          <a:solidFill>
                            <a:schemeClr val="tx1"/>
                          </a:solidFill>
                          <a:latin typeface="HGS創英角ﾎﾟｯﾌﾟ体" panose="040B0A00000000000000" pitchFamily="50" charset="-128"/>
                          <a:ea typeface="HGS創英角ﾎﾟｯﾌﾟ体" panose="040B0A00000000000000" pitchFamily="50" charset="-128"/>
                        </a:rPr>
                        <a:t>を</a:t>
                      </a:r>
                      <a:endParaRPr kumimoji="1" lang="en-US" altLang="ja-JP" sz="18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ctr"/>
                      <a:r>
                        <a:rPr kumimoji="1" lang="ja-JP" altLang="en-US" sz="1800" dirty="0" smtClean="0">
                          <a:solidFill>
                            <a:schemeClr val="tx1"/>
                          </a:solidFill>
                          <a:latin typeface="HGS創英角ﾎﾟｯﾌﾟ体" panose="040B0A00000000000000" pitchFamily="50" charset="-128"/>
                          <a:ea typeface="HGS創英角ﾎﾟｯﾌﾟ体" panose="040B0A00000000000000" pitchFamily="50" charset="-128"/>
                        </a:rPr>
                        <a:t>使っている</a:t>
                      </a:r>
                      <a:endParaRPr kumimoji="1" lang="ja-JP" altLang="en-US" sz="1800" dirty="0">
                        <a:solidFill>
                          <a:schemeClr val="tx1"/>
                        </a:solidFill>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1728192">
                <a:tc gridSpan="2">
                  <a:txBody>
                    <a:bodyPr/>
                    <a:lstStyle/>
                    <a:p>
                      <a:pPr algn="ctr"/>
                      <a:r>
                        <a:rPr kumimoji="1" lang="ja-JP" altLang="en-US" dirty="0" smtClean="0">
                          <a:solidFill>
                            <a:schemeClr val="tx1"/>
                          </a:solidFill>
                          <a:latin typeface="HGS創英角ﾎﾟｯﾌﾟ体" panose="040B0A00000000000000" pitchFamily="50" charset="-128"/>
                          <a:ea typeface="HGS創英角ﾎﾟｯﾌﾟ体" panose="040B0A00000000000000" pitchFamily="50" charset="-128"/>
                        </a:rPr>
                        <a:t>覚せい剤や大麻は</a:t>
                      </a:r>
                      <a:endParaRPr kumimoji="1" lang="en-US" altLang="ja-JP" dirty="0" smtClean="0">
                        <a:solidFill>
                          <a:schemeClr val="tx1"/>
                        </a:solidFill>
                        <a:latin typeface="HGS創英角ﾎﾟｯﾌﾟ体" panose="040B0A00000000000000" pitchFamily="50" charset="-128"/>
                        <a:ea typeface="HGS創英角ﾎﾟｯﾌﾟ体" panose="040B0A00000000000000" pitchFamily="50" charset="-128"/>
                      </a:endParaRPr>
                    </a:p>
                    <a:p>
                      <a:pPr algn="ctr"/>
                      <a:r>
                        <a:rPr kumimoji="1" lang="ja-JP" altLang="en-US" dirty="0" smtClean="0">
                          <a:solidFill>
                            <a:schemeClr val="tx1"/>
                          </a:solidFill>
                          <a:latin typeface="HGS創英角ﾎﾟｯﾌﾟ体" panose="040B0A00000000000000" pitchFamily="50" charset="-128"/>
                          <a:ea typeface="HGS創英角ﾎﾟｯﾌﾟ体" panose="040B0A00000000000000" pitchFamily="50" charset="-128"/>
                        </a:rPr>
                        <a:t>成分がわかっているので</a:t>
                      </a:r>
                      <a:endParaRPr kumimoji="1" lang="en-US" altLang="ja-JP" dirty="0" smtClean="0">
                        <a:solidFill>
                          <a:schemeClr val="tx1"/>
                        </a:solidFill>
                        <a:latin typeface="HGS創英角ﾎﾟｯﾌﾟ体" panose="040B0A00000000000000" pitchFamily="50" charset="-128"/>
                        <a:ea typeface="HGS創英角ﾎﾟｯﾌﾟ体" panose="040B0A00000000000000" pitchFamily="50" charset="-128"/>
                      </a:endParaRPr>
                    </a:p>
                    <a:p>
                      <a:pPr algn="ctr"/>
                      <a:r>
                        <a:rPr kumimoji="1" lang="ja-JP" altLang="en-US" dirty="0" smtClean="0">
                          <a:solidFill>
                            <a:schemeClr val="tx1"/>
                          </a:solidFill>
                          <a:latin typeface="HGS創英角ﾎﾟｯﾌﾟ体" panose="040B0A00000000000000" pitchFamily="50" charset="-128"/>
                          <a:ea typeface="HGS創英角ﾎﾟｯﾌﾟ体" panose="040B0A00000000000000" pitchFamily="50" charset="-128"/>
                        </a:rPr>
                        <a:t>どのような中毒症状が出るか</a:t>
                      </a:r>
                      <a:endParaRPr kumimoji="1" lang="en-US" altLang="ja-JP" dirty="0" smtClean="0">
                        <a:solidFill>
                          <a:schemeClr val="tx1"/>
                        </a:solidFill>
                        <a:latin typeface="HGS創英角ﾎﾟｯﾌﾟ体" panose="040B0A00000000000000" pitchFamily="50" charset="-128"/>
                        <a:ea typeface="HGS創英角ﾎﾟｯﾌﾟ体" panose="040B0A00000000000000" pitchFamily="50" charset="-128"/>
                      </a:endParaRPr>
                    </a:p>
                    <a:p>
                      <a:pPr algn="ctr"/>
                      <a:r>
                        <a:rPr kumimoji="1" lang="ja-JP" altLang="en-US" dirty="0" smtClean="0">
                          <a:solidFill>
                            <a:schemeClr val="tx1"/>
                          </a:solidFill>
                          <a:latin typeface="HGS創英角ﾎﾟｯﾌﾟ体" panose="040B0A00000000000000" pitchFamily="50" charset="-128"/>
                          <a:ea typeface="HGS創英角ﾎﾟｯﾌﾟ体" panose="040B0A00000000000000" pitchFamily="50" charset="-128"/>
                        </a:rPr>
                        <a:t>分かっている</a:t>
                      </a:r>
                      <a:endParaRPr kumimoji="1" lang="ja-JP" altLang="en-US" dirty="0">
                        <a:solidFill>
                          <a:schemeClr val="tx1"/>
                        </a:solidFill>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kumimoji="1" lang="ja-JP" altLang="en-US" dirty="0">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dirty="0" smtClean="0">
                          <a:solidFill>
                            <a:srgbClr val="FF0000"/>
                          </a:solidFill>
                          <a:latin typeface="HGS創英角ﾎﾟｯﾌﾟ体" panose="040B0A00000000000000" pitchFamily="50" charset="-128"/>
                          <a:ea typeface="HGS創英角ﾎﾟｯﾌﾟ体" panose="040B0A00000000000000" pitchFamily="50" charset="-128"/>
                        </a:rPr>
                        <a:t>※</a:t>
                      </a:r>
                      <a:r>
                        <a:rPr kumimoji="1"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どんな成分が入って　　</a:t>
                      </a:r>
                      <a:endParaRPr kumimoji="1"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pPr algn="l"/>
                      <a:r>
                        <a:rPr kumimoji="1"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いるか分からない</a:t>
                      </a:r>
                      <a:endParaRPr kumimoji="1"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pPr algn="l"/>
                      <a:endParaRPr kumimoji="1"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pPr algn="l"/>
                      <a:r>
                        <a:rPr kumimoji="1" lang="en-US" altLang="ja-JP" dirty="0" smtClean="0">
                          <a:solidFill>
                            <a:srgbClr val="FF0000"/>
                          </a:solidFill>
                          <a:latin typeface="HGS創英角ﾎﾟｯﾌﾟ体" panose="040B0A00000000000000" pitchFamily="50" charset="-128"/>
                          <a:ea typeface="HGS創英角ﾎﾟｯﾌﾟ体" panose="040B0A00000000000000" pitchFamily="50" charset="-128"/>
                        </a:rPr>
                        <a:t>※</a:t>
                      </a:r>
                      <a:r>
                        <a:rPr kumimoji="1"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その成分が、どれ位</a:t>
                      </a:r>
                      <a:endParaRPr kumimoji="1"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pPr algn="l"/>
                      <a:r>
                        <a:rPr kumimoji="1"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入っているかも分か</a:t>
                      </a:r>
                      <a:endParaRPr kumimoji="1"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pPr algn="l"/>
                      <a:r>
                        <a:rPr kumimoji="1"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らない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
        <p:nvSpPr>
          <p:cNvPr id="13" name="星 24 12"/>
          <p:cNvSpPr/>
          <p:nvPr/>
        </p:nvSpPr>
        <p:spPr>
          <a:xfrm>
            <a:off x="4571999" y="1268760"/>
            <a:ext cx="4464498" cy="1512168"/>
          </a:xfrm>
          <a:prstGeom prst="star24">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solidFill>
                  <a:schemeClr val="bg1"/>
                </a:solidFill>
                <a:latin typeface="HGS創英角ﾎﾟｯﾌﾟ体" panose="040B0A00000000000000" pitchFamily="50" charset="-128"/>
                <a:ea typeface="HGS創英角ﾎﾟｯﾌﾟ体" panose="040B0A00000000000000" pitchFamily="50" charset="-128"/>
              </a:rPr>
              <a:t>「危険ドラッグ」は</a:t>
            </a:r>
            <a:endParaRPr kumimoji="1" lang="en-US" altLang="ja-JP" sz="15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ctr"/>
            <a:r>
              <a:rPr lang="ja-JP" altLang="en-US" sz="1500" dirty="0">
                <a:solidFill>
                  <a:schemeClr val="bg1"/>
                </a:solidFill>
                <a:latin typeface="HGS創英角ﾎﾟｯﾌﾟ体" panose="040B0A00000000000000" pitchFamily="50" charset="-128"/>
                <a:ea typeface="HGS創英角ﾎﾟｯﾌﾟ体" panose="040B0A00000000000000" pitchFamily="50" charset="-128"/>
              </a:rPr>
              <a:t>使ってみない</a:t>
            </a:r>
            <a:r>
              <a:rPr lang="ja-JP" altLang="en-US" sz="1500" dirty="0" smtClean="0">
                <a:solidFill>
                  <a:schemeClr val="bg1"/>
                </a:solidFill>
                <a:latin typeface="HGS創英角ﾎﾟｯﾌﾟ体" panose="040B0A00000000000000" pitchFamily="50" charset="-128"/>
                <a:ea typeface="HGS創英角ﾎﾟｯﾌﾟ体" panose="040B0A00000000000000" pitchFamily="50" charset="-128"/>
              </a:rPr>
              <a:t>と、</a:t>
            </a:r>
            <a:endParaRPr lang="en-US" altLang="ja-JP" sz="15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ctr"/>
            <a:r>
              <a:rPr lang="ja-JP" altLang="en-US" sz="1500" dirty="0" smtClean="0">
                <a:solidFill>
                  <a:schemeClr val="bg1"/>
                </a:solidFill>
                <a:latin typeface="HGS創英角ﾎﾟｯﾌﾟ体" panose="040B0A00000000000000" pitchFamily="50" charset="-128"/>
                <a:ea typeface="HGS創英角ﾎﾟｯﾌﾟ体" panose="040B0A00000000000000" pitchFamily="50" charset="-128"/>
              </a:rPr>
              <a:t>体がどんな反応するか</a:t>
            </a:r>
            <a:endParaRPr lang="en-US" altLang="ja-JP" sz="15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ctr"/>
            <a:r>
              <a:rPr lang="ja-JP" altLang="en-US" sz="1500" dirty="0" smtClean="0">
                <a:solidFill>
                  <a:schemeClr val="bg1"/>
                </a:solidFill>
                <a:latin typeface="HGS創英角ﾎﾟｯﾌﾟ体" panose="040B0A00000000000000" pitchFamily="50" charset="-128"/>
                <a:ea typeface="HGS創英角ﾎﾟｯﾌﾟ体" panose="040B0A00000000000000" pitchFamily="50" charset="-128"/>
              </a:rPr>
              <a:t>分からない</a:t>
            </a:r>
            <a:endParaRPr kumimoji="1" lang="ja-JP" altLang="en-US" sz="15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6" name="ストライプ矢印 5"/>
          <p:cNvSpPr/>
          <p:nvPr/>
        </p:nvSpPr>
        <p:spPr>
          <a:xfrm>
            <a:off x="323528" y="1268760"/>
            <a:ext cx="4248471" cy="1008112"/>
          </a:xfrm>
          <a:prstGeom prst="stripedRightArrow">
            <a:avLst>
              <a:gd name="adj1" fmla="val 77211"/>
              <a:gd name="adj2" fmla="val 89305"/>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latin typeface="HGP創英角ﾎﾟｯﾌﾟ体" panose="040B0A00000000000000" pitchFamily="50" charset="-128"/>
                <a:ea typeface="HGP創英角ﾎﾟｯﾌﾟ体" panose="040B0A00000000000000" pitchFamily="50" charset="-128"/>
              </a:rPr>
              <a:t>「覚せい剤」「大麻」は固有の名称だが、</a:t>
            </a:r>
            <a:endParaRPr kumimoji="1" lang="en-US" altLang="ja-JP" sz="1400" dirty="0" smtClean="0">
              <a:solidFill>
                <a:schemeClr val="bg1"/>
              </a:solidFill>
              <a:latin typeface="HGP創英角ﾎﾟｯﾌﾟ体" panose="040B0A00000000000000" pitchFamily="50" charset="-128"/>
              <a:ea typeface="HGP創英角ﾎﾟｯﾌﾟ体" panose="040B0A00000000000000" pitchFamily="50" charset="-128"/>
            </a:endParaRPr>
          </a:p>
          <a:p>
            <a:pPr algn="ctr"/>
            <a:r>
              <a:rPr kumimoji="1" lang="ja-JP" altLang="en-US" sz="1400" dirty="0" smtClean="0">
                <a:solidFill>
                  <a:schemeClr val="bg1"/>
                </a:solidFill>
                <a:latin typeface="HGP創英角ﾎﾟｯﾌﾟ体" panose="040B0A00000000000000" pitchFamily="50" charset="-128"/>
                <a:ea typeface="HGP創英角ﾎﾟｯﾌﾟ体" panose="040B0A00000000000000" pitchFamily="50" charset="-128"/>
              </a:rPr>
              <a:t>「危険ドラッグ」は</a:t>
            </a:r>
            <a:r>
              <a:rPr kumimoji="1" lang="ja-JP" altLang="en-US" sz="1200" dirty="0" smtClean="0">
                <a:solidFill>
                  <a:schemeClr val="bg1"/>
                </a:solidFill>
                <a:latin typeface="HGP創英角ﾎﾟｯﾌﾟ体" panose="040B0A00000000000000" pitchFamily="50" charset="-128"/>
                <a:ea typeface="HGP創英角ﾎﾟｯﾌﾟ体" panose="040B0A00000000000000" pitchFamily="50" charset="-128"/>
              </a:rPr>
              <a:t>　</a:t>
            </a:r>
            <a:r>
              <a:rPr kumimoji="1" lang="en-US" altLang="ja-JP" sz="2000" dirty="0" smtClean="0">
                <a:solidFill>
                  <a:schemeClr val="bg1"/>
                </a:solidFill>
                <a:latin typeface="HGP創英角ﾎﾟｯﾌﾟ体" panose="040B0A00000000000000" pitchFamily="50" charset="-128"/>
                <a:ea typeface="HGP創英角ﾎﾟｯﾌﾟ体" panose="040B0A00000000000000" pitchFamily="50" charset="-128"/>
              </a:rPr>
              <a:t>【</a:t>
            </a:r>
            <a:r>
              <a:rPr kumimoji="1" lang="ja-JP" altLang="en-US" sz="2000" dirty="0" smtClean="0">
                <a:solidFill>
                  <a:schemeClr val="bg1"/>
                </a:solidFill>
                <a:latin typeface="HGP創英角ﾎﾟｯﾌﾟ体" panose="040B0A00000000000000" pitchFamily="50" charset="-128"/>
                <a:ea typeface="HGP創英角ﾎﾟｯﾌﾟ体" panose="040B0A00000000000000" pitchFamily="50" charset="-128"/>
              </a:rPr>
              <a:t>総称</a:t>
            </a:r>
            <a:r>
              <a:rPr kumimoji="1" lang="en-US" altLang="ja-JP" sz="2000" dirty="0" smtClean="0">
                <a:solidFill>
                  <a:schemeClr val="bg1"/>
                </a:solidFill>
                <a:latin typeface="HGP創英角ﾎﾟｯﾌﾟ体" panose="040B0A00000000000000" pitchFamily="50" charset="-128"/>
                <a:ea typeface="HGP創英角ﾎﾟｯﾌﾟ体" panose="040B0A00000000000000" pitchFamily="50" charset="-128"/>
              </a:rPr>
              <a:t>】</a:t>
            </a:r>
            <a:r>
              <a:rPr kumimoji="1" lang="ja-JP" altLang="en-US" sz="1200" dirty="0" smtClean="0">
                <a:solidFill>
                  <a:schemeClr val="bg1"/>
                </a:solidFill>
                <a:latin typeface="HGP創英角ﾎﾟｯﾌﾟ体" panose="040B0A00000000000000" pitchFamily="50" charset="-128"/>
                <a:ea typeface="HGP創英角ﾎﾟｯﾌﾟ体" panose="040B0A00000000000000" pitchFamily="50" charset="-128"/>
              </a:rPr>
              <a:t>　</a:t>
            </a:r>
            <a:r>
              <a:rPr kumimoji="1" lang="ja-JP" altLang="en-US" sz="1400" dirty="0" smtClean="0">
                <a:solidFill>
                  <a:schemeClr val="bg1"/>
                </a:solidFill>
                <a:latin typeface="HGP創英角ﾎﾟｯﾌﾟ体" panose="040B0A00000000000000" pitchFamily="50" charset="-128"/>
                <a:ea typeface="HGP創英角ﾎﾟｯﾌﾟ体" panose="040B0A00000000000000" pitchFamily="50" charset="-128"/>
              </a:rPr>
              <a:t>です！！</a:t>
            </a:r>
            <a:endParaRPr kumimoji="1" lang="ja-JP" altLang="en-US" sz="1400" dirty="0">
              <a:solidFill>
                <a:schemeClr val="bg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624401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星 24 2"/>
          <p:cNvSpPr/>
          <p:nvPr/>
        </p:nvSpPr>
        <p:spPr>
          <a:xfrm>
            <a:off x="323528" y="116632"/>
            <a:ext cx="8424936" cy="2088232"/>
          </a:xfrm>
          <a:prstGeom prst="star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S創英角ﾎﾟｯﾌﾟ体" panose="040B0A00000000000000" pitchFamily="50" charset="-128"/>
                <a:ea typeface="HGS創英角ﾎﾟｯﾌﾟ体" panose="040B0A00000000000000" pitchFamily="50" charset="-128"/>
              </a:rPr>
              <a:t>危険ドラッグは</a:t>
            </a:r>
            <a:r>
              <a:rPr lang="ja-JP" altLang="en-US" sz="3200" dirty="0" smtClean="0">
                <a:latin typeface="HGS創英角ﾎﾟｯﾌﾟ体" panose="040B0A00000000000000" pitchFamily="50" charset="-128"/>
                <a:ea typeface="HGS創英角ﾎﾟｯﾌﾟ体" panose="040B0A00000000000000" pitchFamily="50" charset="-128"/>
              </a:rPr>
              <a:t>“</a:t>
            </a:r>
            <a:r>
              <a:rPr lang="ja-JP" altLang="en-US" sz="3400" dirty="0">
                <a:latin typeface="HGS創英角ﾎﾟｯﾌﾟ体" panose="040B0A00000000000000" pitchFamily="50" charset="-128"/>
                <a:ea typeface="HGS創英角ﾎﾟｯﾌﾟ体" panose="040B0A00000000000000" pitchFamily="50" charset="-128"/>
              </a:rPr>
              <a:t>危ない</a:t>
            </a:r>
            <a:r>
              <a:rPr lang="ja-JP" altLang="en-US" sz="3200" dirty="0">
                <a:latin typeface="HGS創英角ﾎﾟｯﾌﾟ体" panose="040B0A00000000000000" pitchFamily="50" charset="-128"/>
                <a:ea typeface="HGS創英角ﾎﾟｯﾌﾟ体" panose="040B0A00000000000000" pitchFamily="50" charset="-128"/>
              </a:rPr>
              <a:t>”</a:t>
            </a:r>
          </a:p>
        </p:txBody>
      </p:sp>
      <p:sp>
        <p:nvSpPr>
          <p:cNvPr id="5" name="フローチャート : 複数書類 4"/>
          <p:cNvSpPr/>
          <p:nvPr/>
        </p:nvSpPr>
        <p:spPr>
          <a:xfrm>
            <a:off x="611560" y="2204864"/>
            <a:ext cx="7776864" cy="2736304"/>
          </a:xfrm>
          <a:prstGeom prst="flowChartMultidocumen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000" dirty="0" smtClean="0">
                <a:solidFill>
                  <a:srgbClr val="FFFF00"/>
                </a:solidFill>
                <a:latin typeface="HGS創英角ﾎﾟｯﾌﾟ体" panose="040B0A00000000000000" pitchFamily="50" charset="-128"/>
                <a:ea typeface="HGS創英角ﾎﾟｯﾌﾟ体" panose="040B0A00000000000000" pitchFamily="50" charset="-128"/>
              </a:rPr>
              <a:t>危険ドラッグには</a:t>
            </a:r>
            <a:endParaRPr kumimoji="1" lang="en-US" altLang="ja-JP" sz="2000" dirty="0" smtClean="0">
              <a:solidFill>
                <a:srgbClr val="FFFF00"/>
              </a:solidFill>
              <a:latin typeface="HGS創英角ﾎﾟｯﾌﾟ体" panose="040B0A00000000000000" pitchFamily="50" charset="-128"/>
              <a:ea typeface="HGS創英角ﾎﾟｯﾌﾟ体" panose="040B0A00000000000000" pitchFamily="50" charset="-128"/>
            </a:endParaRPr>
          </a:p>
          <a:p>
            <a:pPr algn="ctr">
              <a:lnSpc>
                <a:spcPct val="150000"/>
              </a:lnSpc>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どんな成分</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 </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rPr>
              <a:t>が </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どれ位</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a:t>
            </a:r>
          </a:p>
          <a:p>
            <a:pPr algn="ctr">
              <a:lnSpc>
                <a:spcPct val="150000"/>
              </a:lnSpc>
            </a:pP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rPr>
              <a:t>入っているか分からない</a:t>
            </a:r>
            <a:endParaRPr lang="en-US" altLang="ja-JP" sz="2800" dirty="0" smtClean="0">
              <a:solidFill>
                <a:srgbClr val="FFFF00"/>
              </a:solidFill>
              <a:latin typeface="HGS創英角ﾎﾟｯﾌﾟ体" panose="040B0A00000000000000" pitchFamily="50" charset="-128"/>
              <a:ea typeface="HGS創英角ﾎﾟｯﾌﾟ体" panose="040B0A00000000000000" pitchFamily="50" charset="-128"/>
            </a:endParaRPr>
          </a:p>
          <a:p>
            <a:pPr algn="ctr"/>
            <a:endParaRPr kumimoji="1" lang="ja-JP" altLang="en-US" sz="28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6" name="円形吹き出し 5"/>
          <p:cNvSpPr/>
          <p:nvPr/>
        </p:nvSpPr>
        <p:spPr>
          <a:xfrm>
            <a:off x="1305636" y="5013176"/>
            <a:ext cx="6912768" cy="1721783"/>
          </a:xfrm>
          <a:prstGeom prst="wedgeEllipseCallout">
            <a:avLst>
              <a:gd name="adj1" fmla="val 17148"/>
              <a:gd name="adj2" fmla="val -84217"/>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rgbClr val="FF0000"/>
                </a:solidFill>
                <a:latin typeface="HGS創英角ﾎﾟｯﾌﾟ体" panose="040B0A00000000000000" pitchFamily="50" charset="-128"/>
                <a:ea typeface="HGS創英角ﾎﾟｯﾌﾟ体" panose="040B0A00000000000000" pitchFamily="50" charset="-128"/>
              </a:rPr>
              <a:t>体</a:t>
            </a:r>
            <a:r>
              <a:rPr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がどのよう反応し</a:t>
            </a:r>
            <a:endParaRPr lang="en-US" altLang="ja-JP" sz="2400" dirty="0" smtClean="0">
              <a:solidFill>
                <a:srgbClr val="FF0000"/>
              </a:solidFill>
              <a:latin typeface="HGS創英角ﾎﾟｯﾌﾟ体" panose="040B0A00000000000000" pitchFamily="50" charset="-128"/>
              <a:ea typeface="HGS創英角ﾎﾟｯﾌﾟ体" panose="040B0A00000000000000" pitchFamily="50" charset="-128"/>
            </a:endParaRPr>
          </a:p>
          <a:p>
            <a:pPr algn="ctr">
              <a:lnSpc>
                <a:spcPct val="150000"/>
              </a:lnSpc>
            </a:pPr>
            <a:r>
              <a:rPr kumimoji="1" lang="ja-JP" altLang="en-US" sz="2400" dirty="0">
                <a:solidFill>
                  <a:srgbClr val="FF0000"/>
                </a:solidFill>
                <a:latin typeface="HGS創英角ﾎﾟｯﾌﾟ体" panose="040B0A00000000000000" pitchFamily="50" charset="-128"/>
                <a:ea typeface="HGS創英角ﾎﾟｯﾌﾟ体" panose="040B0A00000000000000" pitchFamily="50" charset="-128"/>
              </a:rPr>
              <a:t>どのよう</a:t>
            </a:r>
            <a:r>
              <a:rPr kumimoji="1"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な中毒症状が出るのか</a:t>
            </a:r>
            <a:endParaRPr kumimoji="1" lang="en-US" altLang="ja-JP" sz="2400" dirty="0" smtClean="0">
              <a:solidFill>
                <a:srgbClr val="FF0000"/>
              </a:solidFill>
              <a:latin typeface="HGS創英角ﾎﾟｯﾌﾟ体" panose="040B0A00000000000000" pitchFamily="50" charset="-128"/>
              <a:ea typeface="HGS創英角ﾎﾟｯﾌﾟ体" panose="040B0A00000000000000" pitchFamily="50" charset="-128"/>
            </a:endParaRPr>
          </a:p>
          <a:p>
            <a:pPr algn="ctr">
              <a:lnSpc>
                <a:spcPct val="150000"/>
              </a:lnSpc>
            </a:pPr>
            <a:r>
              <a:rPr lang="ja-JP" altLang="en-US" sz="2400" dirty="0">
                <a:solidFill>
                  <a:srgbClr val="FF0000"/>
                </a:solidFill>
                <a:latin typeface="HGS創英角ﾎﾟｯﾌﾟ体" panose="040B0A00000000000000" pitchFamily="50" charset="-128"/>
                <a:ea typeface="HGS創英角ﾎﾟｯﾌﾟ体" panose="040B0A00000000000000" pitchFamily="50" charset="-128"/>
              </a:rPr>
              <a:t>分からない</a:t>
            </a:r>
            <a:endParaRPr kumimoji="1" lang="ja-JP" altLang="en-US" sz="2400" dirty="0">
              <a:solidFill>
                <a:srgbClr val="FF00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94551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23528" y="188640"/>
            <a:ext cx="1800200" cy="43204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HG創英角ﾎﾟｯﾌﾟ体" panose="040B0A09000000000000" pitchFamily="49" charset="-128"/>
                <a:ea typeface="HG創英角ﾎﾟｯﾌﾟ体" panose="040B0A09000000000000" pitchFamily="49" charset="-128"/>
              </a:rPr>
              <a:t>Question</a:t>
            </a:r>
            <a:r>
              <a:rPr kumimoji="1" lang="ja-JP" altLang="en-US" dirty="0" smtClean="0">
                <a:latin typeface="HG創英角ﾎﾟｯﾌﾟ体" panose="040B0A09000000000000" pitchFamily="49" charset="-128"/>
                <a:ea typeface="HG創英角ﾎﾟｯﾌﾟ体" panose="040B0A09000000000000" pitchFamily="49" charset="-128"/>
              </a:rPr>
              <a:t>　３</a:t>
            </a: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3" name="額縁 2"/>
          <p:cNvSpPr/>
          <p:nvPr/>
        </p:nvSpPr>
        <p:spPr>
          <a:xfrm>
            <a:off x="2339752" y="188640"/>
            <a:ext cx="6624736" cy="1224136"/>
          </a:xfrm>
          <a:prstGeom prst="bevel">
            <a:avLst>
              <a:gd name="adj" fmla="val 710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002060"/>
                </a:solidFill>
                <a:latin typeface="HG創英角ﾎﾟｯﾌﾟ体" panose="040B0A09000000000000" pitchFamily="49" charset="-128"/>
                <a:ea typeface="HG創英角ﾎﾟｯﾌﾟ体" panose="040B0A09000000000000" pitchFamily="49" charset="-128"/>
              </a:rPr>
              <a:t>「危険ドラッグ」で</a:t>
            </a:r>
            <a:endParaRPr kumimoji="1" lang="en-US" altLang="ja-JP" sz="2400" dirty="0" smtClean="0">
              <a:solidFill>
                <a:srgbClr val="002060"/>
              </a:solidFill>
              <a:latin typeface="HG創英角ﾎﾟｯﾌﾟ体" panose="040B0A09000000000000" pitchFamily="49" charset="-128"/>
              <a:ea typeface="HG創英角ﾎﾟｯﾌﾟ体" panose="040B0A09000000000000" pitchFamily="49" charset="-128"/>
            </a:endParaRPr>
          </a:p>
          <a:p>
            <a:pPr algn="ctr"/>
            <a:r>
              <a:rPr lang="ja-JP" altLang="en-US" sz="2400" dirty="0">
                <a:solidFill>
                  <a:srgbClr val="002060"/>
                </a:solidFill>
                <a:latin typeface="HG創英角ﾎﾟｯﾌﾟ体" panose="040B0A09000000000000" pitchFamily="49" charset="-128"/>
                <a:ea typeface="HG創英角ﾎﾟｯﾌﾟ体" panose="040B0A09000000000000" pitchFamily="49" charset="-128"/>
              </a:rPr>
              <a:t>どんな</a:t>
            </a:r>
            <a:r>
              <a:rPr kumimoji="1" lang="ja-JP" altLang="en-US" sz="2400" dirty="0" smtClean="0">
                <a:solidFill>
                  <a:srgbClr val="002060"/>
                </a:solidFill>
                <a:latin typeface="HG創英角ﾎﾟｯﾌﾟ体" panose="040B0A09000000000000" pitchFamily="49" charset="-128"/>
                <a:ea typeface="HG創英角ﾎﾟｯﾌﾟ体" panose="040B0A09000000000000" pitchFamily="49" charset="-128"/>
              </a:rPr>
              <a:t>事故や事件が起きていうのですか？</a:t>
            </a:r>
            <a:endParaRPr kumimoji="1" lang="en-US" altLang="ja-JP" sz="2400" dirty="0" smtClean="0">
              <a:solidFill>
                <a:srgbClr val="002060"/>
              </a:solidFill>
              <a:latin typeface="HG創英角ﾎﾟｯﾌﾟ体" panose="040B0A09000000000000" pitchFamily="49" charset="-128"/>
              <a:ea typeface="HG創英角ﾎﾟｯﾌﾟ体" panose="040B0A09000000000000" pitchFamily="49" charset="-128"/>
            </a:endParaRPr>
          </a:p>
        </p:txBody>
      </p:sp>
      <p:sp>
        <p:nvSpPr>
          <p:cNvPr id="4" name="角丸四角形 3"/>
          <p:cNvSpPr/>
          <p:nvPr/>
        </p:nvSpPr>
        <p:spPr>
          <a:xfrm>
            <a:off x="516225" y="1844824"/>
            <a:ext cx="8479784" cy="439820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rgbClr val="002060"/>
              </a:solidFill>
              <a:latin typeface="HG創英角ﾎﾟｯﾌﾟ体" panose="040B0A09000000000000" pitchFamily="49" charset="-128"/>
              <a:ea typeface="HG創英角ﾎﾟｯﾌﾟ体" panose="040B0A09000000000000" pitchFamily="49" charset="-128"/>
            </a:endParaRPr>
          </a:p>
        </p:txBody>
      </p:sp>
      <p:pic>
        <p:nvPicPr>
          <p:cNvPr id="5" name="コンテンツ プレースホルダ 3" descr="http://msp.c.yimg.jp/yjimage?q=S0Afus8XyLGPltR5ebIv.OYPeqTBSKWih8DHlEwa1lcOaQsUPDTIrogVLr8cqKxWE4DK0ttQUpPoornQ6g5yZO0yXszKBaVhkV5tJIiCZ8ujQviFsat8sKqrYajJCQk8&amp;sig=12rqbpbts&amp;x=170&amp;y=95"/>
          <p:cNvPicPr>
            <a:picLocks/>
          </p:cNvPicPr>
          <p:nvPr/>
        </p:nvPicPr>
        <p:blipFill>
          <a:blip r:embed="rId2">
            <a:extLst>
              <a:ext uri="{28A0092B-C50C-407E-A947-70E740481C1C}">
                <a14:useLocalDpi xmlns:a14="http://schemas.microsoft.com/office/drawing/2010/main" val="0"/>
              </a:ext>
            </a:extLst>
          </a:blip>
          <a:srcRect/>
          <a:stretch>
            <a:fillRect/>
          </a:stretch>
        </p:blipFill>
        <p:spPr>
          <a:xfrm>
            <a:off x="755577" y="2310694"/>
            <a:ext cx="2952750" cy="2089150"/>
          </a:xfrm>
          <a:prstGeom prst="rect">
            <a:avLst/>
          </a:prstGeom>
        </p:spPr>
      </p:pic>
      <p:pic>
        <p:nvPicPr>
          <p:cNvPr id="6" name="図 4" descr="http://msp.c.yimg.jp/yjimage?q=.iJRrnIXyLF.G6Qx3DQRxkgrvXbk41of1cG3OgbyNaoOZpyT8TC2SFedVDCf4qYYnvkinOHVVPhstEMClkITDv9KmcqDow9pup2PyXjFjoii.hdK7Jy3Rq9zsaYZ.ApHxSI-&amp;sig=12tfo9c81&amp;x=170&amp;y=1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965" y="4043928"/>
            <a:ext cx="28082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雲形吹き出し 6"/>
          <p:cNvSpPr/>
          <p:nvPr/>
        </p:nvSpPr>
        <p:spPr>
          <a:xfrm>
            <a:off x="4715104" y="1988840"/>
            <a:ext cx="3600400" cy="1896357"/>
          </a:xfrm>
          <a:prstGeom prst="cloudCallout">
            <a:avLst>
              <a:gd name="adj1" fmla="val -32672"/>
              <a:gd name="adj2" fmla="val 72461"/>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schemeClr val="bg1"/>
                </a:solidFill>
                <a:latin typeface="HGP創英角ｺﾞｼｯｸUB" pitchFamily="50" charset="-128"/>
                <a:ea typeface="HGP創英角ｺﾞｼｯｸUB" pitchFamily="50" charset="-128"/>
              </a:rPr>
              <a:t>平成</a:t>
            </a:r>
            <a:r>
              <a:rPr lang="en-US" altLang="ja-JP" sz="1400" dirty="0">
                <a:solidFill>
                  <a:schemeClr val="bg1"/>
                </a:solidFill>
                <a:latin typeface="HGP創英角ｺﾞｼｯｸUB" pitchFamily="50" charset="-128"/>
                <a:ea typeface="HGP創英角ｺﾞｼｯｸUB" pitchFamily="50" charset="-128"/>
              </a:rPr>
              <a:t>26</a:t>
            </a:r>
            <a:r>
              <a:rPr lang="ja-JP" altLang="en-US" sz="1400" dirty="0">
                <a:solidFill>
                  <a:schemeClr val="bg1"/>
                </a:solidFill>
                <a:latin typeface="HGP創英角ｺﾞｼｯｸUB" pitchFamily="50" charset="-128"/>
                <a:ea typeface="HGP創英角ｺﾞｼｯｸUB" pitchFamily="50" charset="-128"/>
              </a:rPr>
              <a:t>年</a:t>
            </a:r>
            <a:r>
              <a:rPr lang="en-US" altLang="ja-JP" sz="1400" dirty="0">
                <a:solidFill>
                  <a:schemeClr val="bg1"/>
                </a:solidFill>
                <a:latin typeface="HGP創英角ｺﾞｼｯｸUB" pitchFamily="50" charset="-128"/>
                <a:ea typeface="HGP創英角ｺﾞｼｯｸUB" pitchFamily="50" charset="-128"/>
              </a:rPr>
              <a:t>2</a:t>
            </a:r>
            <a:r>
              <a:rPr lang="ja-JP" altLang="en-US" sz="1400" dirty="0">
                <a:solidFill>
                  <a:schemeClr val="bg1"/>
                </a:solidFill>
                <a:latin typeface="HGP創英角ｺﾞｼｯｸUB" pitchFamily="50" charset="-128"/>
                <a:ea typeface="HGP創英角ｺﾞｼｯｸUB" pitchFamily="50" charset="-128"/>
              </a:rPr>
              <a:t>月</a:t>
            </a:r>
            <a:r>
              <a:rPr lang="en-US" altLang="ja-JP" sz="1400" dirty="0">
                <a:solidFill>
                  <a:schemeClr val="bg1"/>
                </a:solidFill>
                <a:latin typeface="HGP創英角ｺﾞｼｯｸUB" pitchFamily="50" charset="-128"/>
                <a:ea typeface="HGP創英角ｺﾞｼｯｸUB" pitchFamily="50" charset="-128"/>
              </a:rPr>
              <a:t>4</a:t>
            </a:r>
            <a:r>
              <a:rPr lang="ja-JP" altLang="en-US" sz="1400" dirty="0" smtClean="0">
                <a:solidFill>
                  <a:schemeClr val="bg1"/>
                </a:solidFill>
                <a:latin typeface="HGP創英角ｺﾞｼｯｸUB" pitchFamily="50" charset="-128"/>
                <a:ea typeface="HGP創英角ｺﾞｼｯｸUB" pitchFamily="50" charset="-128"/>
              </a:rPr>
              <a:t>日</a:t>
            </a:r>
            <a:endParaRPr lang="en-US" altLang="ja-JP" sz="1400" dirty="0" smtClean="0">
              <a:solidFill>
                <a:schemeClr val="bg1"/>
              </a:solidFill>
              <a:latin typeface="HGP創英角ｺﾞｼｯｸUB" pitchFamily="50" charset="-128"/>
              <a:ea typeface="HGP創英角ｺﾞｼｯｸUB" pitchFamily="50" charset="-128"/>
            </a:endParaRPr>
          </a:p>
          <a:p>
            <a:pPr algn="ctr" fontAlgn="auto">
              <a:spcBef>
                <a:spcPts val="0"/>
              </a:spcBef>
              <a:spcAft>
                <a:spcPts val="0"/>
              </a:spcAft>
              <a:defRPr/>
            </a:pPr>
            <a:endParaRPr lang="en-US" altLang="ja-JP" sz="1400" dirty="0">
              <a:solidFill>
                <a:schemeClr val="bg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dirty="0" smtClean="0">
                <a:solidFill>
                  <a:schemeClr val="bg1"/>
                </a:solidFill>
                <a:latin typeface="HGP創英角ｺﾞｼｯｸUB" pitchFamily="50" charset="-128"/>
                <a:ea typeface="HGP創英角ｺﾞｼｯｸUB" pitchFamily="50" charset="-128"/>
              </a:rPr>
              <a:t>福岡市渡辺通</a:t>
            </a:r>
            <a:endParaRPr lang="en-US" altLang="ja-JP" dirty="0" smtClean="0">
              <a:solidFill>
                <a:schemeClr val="bg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dirty="0" smtClean="0">
                <a:solidFill>
                  <a:schemeClr val="bg1"/>
                </a:solidFill>
                <a:latin typeface="HGP創英角ｺﾞｼｯｸUB" pitchFamily="50" charset="-128"/>
                <a:ea typeface="HGP創英角ｺﾞｼｯｸUB" pitchFamily="50" charset="-128"/>
              </a:rPr>
              <a:t>で発生した</a:t>
            </a:r>
            <a:endParaRPr lang="en-US" altLang="ja-JP" dirty="0" smtClean="0">
              <a:solidFill>
                <a:schemeClr val="bg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dirty="0" smtClean="0">
                <a:solidFill>
                  <a:schemeClr val="bg1"/>
                </a:solidFill>
                <a:latin typeface="HGP創英角ｺﾞｼｯｸUB" pitchFamily="50" charset="-128"/>
                <a:ea typeface="HGP創英角ｺﾞｼｯｸUB" pitchFamily="50" charset="-128"/>
              </a:rPr>
              <a:t>交通事故</a:t>
            </a:r>
            <a:endParaRPr lang="en-US" altLang="ja-JP" dirty="0">
              <a:solidFill>
                <a:schemeClr val="bg1"/>
              </a:solidFill>
              <a:latin typeface="HGP創英角ｺﾞｼｯｸUB" pitchFamily="50" charset="-128"/>
              <a:ea typeface="HGP創英角ｺﾞｼｯｸUB" pitchFamily="50" charset="-128"/>
            </a:endParaRPr>
          </a:p>
        </p:txBody>
      </p:sp>
      <p:sp>
        <p:nvSpPr>
          <p:cNvPr id="8" name="雲形吹き出し 7"/>
          <p:cNvSpPr/>
          <p:nvPr/>
        </p:nvSpPr>
        <p:spPr>
          <a:xfrm>
            <a:off x="647564" y="4615923"/>
            <a:ext cx="3384376" cy="1258329"/>
          </a:xfrm>
          <a:prstGeom prst="cloudCallout">
            <a:avLst>
              <a:gd name="adj1" fmla="val 27484"/>
              <a:gd name="adj2" fmla="val -112881"/>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ja-JP" dirty="0" smtClean="0">
                <a:solidFill>
                  <a:schemeClr val="bg1"/>
                </a:solidFill>
                <a:latin typeface="HGP創英角ｺﾞｼｯｸUB" pitchFamily="50" charset="-128"/>
                <a:ea typeface="HGP創英角ｺﾞｼｯｸUB" pitchFamily="50" charset="-128"/>
              </a:rPr>
              <a:t>脱法</a:t>
            </a:r>
            <a:r>
              <a:rPr lang="ja-JP" altLang="ja-JP" dirty="0">
                <a:solidFill>
                  <a:schemeClr val="bg1"/>
                </a:solidFill>
                <a:latin typeface="HGP創英角ｺﾞｼｯｸUB" pitchFamily="50" charset="-128"/>
                <a:ea typeface="HGP創英角ｺﾞｼｯｸUB" pitchFamily="50" charset="-128"/>
              </a:rPr>
              <a:t>ハーブを吸引</a:t>
            </a:r>
            <a:r>
              <a:rPr lang="ja-JP" altLang="ja-JP" dirty="0" smtClean="0">
                <a:solidFill>
                  <a:schemeClr val="bg1"/>
                </a:solidFill>
                <a:latin typeface="HGP創英角ｺﾞｼｯｸUB" pitchFamily="50" charset="-128"/>
                <a:ea typeface="HGP創英角ｺﾞｼｯｸUB" pitchFamily="50" charset="-128"/>
              </a:rPr>
              <a:t>し</a:t>
            </a:r>
            <a:endParaRPr lang="en-US" altLang="ja-JP" dirty="0" smtClean="0">
              <a:solidFill>
                <a:schemeClr val="bg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ja-JP" dirty="0" smtClean="0">
                <a:solidFill>
                  <a:schemeClr val="bg1"/>
                </a:solidFill>
                <a:latin typeface="HGP創英角ｺﾞｼｯｸUB" pitchFamily="50" charset="-128"/>
                <a:ea typeface="HGP創英角ｺﾞｼｯｸUB" pitchFamily="50" charset="-128"/>
              </a:rPr>
              <a:t>乗用車</a:t>
            </a:r>
            <a:r>
              <a:rPr lang="ja-JP" altLang="ja-JP" dirty="0">
                <a:solidFill>
                  <a:schemeClr val="bg1"/>
                </a:solidFill>
                <a:latin typeface="HGP創英角ｺﾞｼｯｸUB" pitchFamily="50" charset="-128"/>
                <a:ea typeface="HGP創英角ｺﾞｼｯｸUB" pitchFamily="50" charset="-128"/>
              </a:rPr>
              <a:t>を暴走</a:t>
            </a:r>
            <a:r>
              <a:rPr lang="ja-JP" altLang="ja-JP" dirty="0" smtClean="0">
                <a:solidFill>
                  <a:schemeClr val="bg1"/>
                </a:solidFill>
                <a:latin typeface="HGP創英角ｺﾞｼｯｸUB" pitchFamily="50" charset="-128"/>
                <a:ea typeface="HGP創英角ｺﾞｼｯｸUB" pitchFamily="50" charset="-128"/>
              </a:rPr>
              <a:t>させ</a:t>
            </a:r>
            <a:endParaRPr lang="en-US" altLang="ja-JP" dirty="0" smtClean="0">
              <a:solidFill>
                <a:schemeClr val="bg1"/>
              </a:solidFill>
              <a:latin typeface="HGP創英角ｺﾞｼｯｸUB" pitchFamily="50" charset="-128"/>
              <a:ea typeface="HGP創英角ｺﾞｼｯｸUB" pitchFamily="50" charset="-128"/>
            </a:endParaRPr>
          </a:p>
          <a:p>
            <a:pPr algn="ctr" fontAlgn="auto">
              <a:spcBef>
                <a:spcPts val="0"/>
              </a:spcBef>
              <a:spcAft>
                <a:spcPts val="0"/>
              </a:spcAft>
              <a:defRPr/>
            </a:pPr>
            <a:r>
              <a:rPr lang="en-US" altLang="ja-JP" dirty="0" smtClean="0">
                <a:solidFill>
                  <a:schemeClr val="bg1"/>
                </a:solidFill>
                <a:latin typeface="HGP創英角ｺﾞｼｯｸUB" pitchFamily="50" charset="-128"/>
                <a:ea typeface="HGP創英角ｺﾞｼｯｸUB" pitchFamily="50" charset="-128"/>
              </a:rPr>
              <a:t>12</a:t>
            </a:r>
            <a:r>
              <a:rPr lang="ja-JP" altLang="ja-JP" dirty="0" smtClean="0">
                <a:solidFill>
                  <a:schemeClr val="bg1"/>
                </a:solidFill>
                <a:latin typeface="HGP創英角ｺﾞｼｯｸUB" pitchFamily="50" charset="-128"/>
                <a:ea typeface="HGP創英角ｺﾞｼｯｸUB" pitchFamily="50" charset="-128"/>
              </a:rPr>
              <a:t>人</a:t>
            </a:r>
            <a:r>
              <a:rPr lang="ja-JP" altLang="en-US" dirty="0" smtClean="0">
                <a:solidFill>
                  <a:schemeClr val="bg1"/>
                </a:solidFill>
                <a:latin typeface="HGP創英角ｺﾞｼｯｸUB" pitchFamily="50" charset="-128"/>
                <a:ea typeface="HGP創英角ｺﾞｼｯｸUB" pitchFamily="50" charset="-128"/>
              </a:rPr>
              <a:t>が</a:t>
            </a:r>
            <a:r>
              <a:rPr lang="ja-JP" altLang="ja-JP" dirty="0" smtClean="0">
                <a:solidFill>
                  <a:schemeClr val="bg1"/>
                </a:solidFill>
                <a:latin typeface="HGP創英角ｺﾞｼｯｸUB" pitchFamily="50" charset="-128"/>
                <a:ea typeface="HGP創英角ｺﾞｼｯｸUB" pitchFamily="50" charset="-128"/>
              </a:rPr>
              <a:t>重軽傷</a:t>
            </a:r>
            <a:endParaRPr lang="ja-JP" altLang="en-US" dirty="0">
              <a:solidFill>
                <a:schemeClr val="bg1"/>
              </a:solidFill>
              <a:latin typeface="HGP創英角ｺﾞｼｯｸUB" pitchFamily="50" charset="-128"/>
              <a:ea typeface="HGP創英角ｺﾞｼｯｸUB" pitchFamily="50" charset="-128"/>
            </a:endParaRPr>
          </a:p>
        </p:txBody>
      </p:sp>
      <p:pic>
        <p:nvPicPr>
          <p:cNvPr id="9" name="図 5" descr="http://msp.c.yimg.jp/yjimage?q=TBSqSIAXyLFjIXogoGeYcgyXXhZf4ewI1PjfycwykXVRThXe5r9NAo8BdHbiDzMDO1TCToTkwg3zMMj3L8JGkFBS2bBpCV.c8_TgvXN6HAVXF4sUUI.CARuF.FeJUg5nXeU-&amp;sig=12t9tc8tb&amp;x=170&amp;y=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4595933"/>
            <a:ext cx="1806743" cy="127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624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額縁 2"/>
          <p:cNvSpPr/>
          <p:nvPr/>
        </p:nvSpPr>
        <p:spPr>
          <a:xfrm>
            <a:off x="971600" y="188640"/>
            <a:ext cx="7416824" cy="1152128"/>
          </a:xfrm>
          <a:prstGeom prst="bevel">
            <a:avLst>
              <a:gd name="adj" fmla="val 710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002060"/>
                </a:solidFill>
                <a:latin typeface="HG創英角ﾎﾟｯﾌﾟ体" panose="040B0A09000000000000" pitchFamily="49" charset="-128"/>
                <a:ea typeface="HG創英角ﾎﾟｯﾌﾟ体" panose="040B0A09000000000000" pitchFamily="49" charset="-128"/>
              </a:rPr>
              <a:t>他にも多くの「危険ドラッグ」が原因の</a:t>
            </a:r>
            <a:endParaRPr kumimoji="1" lang="en-US" altLang="ja-JP" sz="2400" dirty="0" smtClean="0">
              <a:solidFill>
                <a:srgbClr val="002060"/>
              </a:solidFill>
              <a:latin typeface="HG創英角ﾎﾟｯﾌﾟ体" panose="040B0A09000000000000" pitchFamily="49" charset="-128"/>
              <a:ea typeface="HG創英角ﾎﾟｯﾌﾟ体" panose="040B0A09000000000000" pitchFamily="49" charset="-128"/>
            </a:endParaRPr>
          </a:p>
          <a:p>
            <a:pPr algn="ctr"/>
            <a:r>
              <a:rPr lang="ja-JP" altLang="en-US" sz="2400" dirty="0">
                <a:solidFill>
                  <a:srgbClr val="002060"/>
                </a:solidFill>
                <a:latin typeface="HG創英角ﾎﾟｯﾌﾟ体" panose="040B0A09000000000000" pitchFamily="49" charset="-128"/>
                <a:ea typeface="HG創英角ﾎﾟｯﾌﾟ体" panose="040B0A09000000000000" pitchFamily="49" charset="-128"/>
              </a:rPr>
              <a:t>事故や事件が発生して</a:t>
            </a:r>
            <a:r>
              <a:rPr lang="ja-JP" altLang="en-US" sz="2400" dirty="0" smtClean="0">
                <a:solidFill>
                  <a:srgbClr val="002060"/>
                </a:solidFill>
                <a:latin typeface="HG創英角ﾎﾟｯﾌﾟ体" panose="040B0A09000000000000" pitchFamily="49" charset="-128"/>
                <a:ea typeface="HG創英角ﾎﾟｯﾌﾟ体" panose="040B0A09000000000000" pitchFamily="49" charset="-128"/>
              </a:rPr>
              <a:t>います</a:t>
            </a:r>
            <a:endParaRPr kumimoji="1" lang="ja-JP" altLang="en-US" sz="2400" dirty="0">
              <a:solidFill>
                <a:srgbClr val="002060"/>
              </a:solidFill>
              <a:latin typeface="HG創英角ﾎﾟｯﾌﾟ体" panose="040B0A09000000000000" pitchFamily="49" charset="-128"/>
              <a:ea typeface="HG創英角ﾎﾟｯﾌﾟ体" panose="040B0A09000000000000" pitchFamily="49" charset="-128"/>
            </a:endParaRPr>
          </a:p>
        </p:txBody>
      </p:sp>
      <p:sp>
        <p:nvSpPr>
          <p:cNvPr id="9" name="角丸四角形 8"/>
          <p:cNvSpPr/>
          <p:nvPr/>
        </p:nvSpPr>
        <p:spPr>
          <a:xfrm>
            <a:off x="337765" y="1556792"/>
            <a:ext cx="6552728" cy="64807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ja-JP" dirty="0">
                <a:solidFill>
                  <a:srgbClr val="002060"/>
                </a:solidFill>
                <a:latin typeface="HGS創英角ﾎﾟｯﾌﾟ体" panose="040B0A00000000000000" pitchFamily="50" charset="-128"/>
                <a:ea typeface="HGS創英角ﾎﾟｯﾌﾟ体" panose="040B0A00000000000000" pitchFamily="50" charset="-128"/>
              </a:rPr>
              <a:t>上半身裸の男が小学校に乱入して小学生を追い掛け回した</a:t>
            </a:r>
          </a:p>
        </p:txBody>
      </p:sp>
      <p:sp>
        <p:nvSpPr>
          <p:cNvPr id="10" name="角丸四角形 9"/>
          <p:cNvSpPr/>
          <p:nvPr/>
        </p:nvSpPr>
        <p:spPr>
          <a:xfrm>
            <a:off x="337766" y="2348880"/>
            <a:ext cx="8338689" cy="79208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dirty="0">
                <a:solidFill>
                  <a:srgbClr val="002060"/>
                </a:solidFill>
                <a:latin typeface="HGS創英角ﾎﾟｯﾌﾟ体" panose="040B0A00000000000000" pitchFamily="50" charset="-128"/>
                <a:ea typeface="HGS創英角ﾎﾟｯﾌﾟ体" panose="040B0A00000000000000" pitchFamily="50" charset="-128"/>
              </a:rPr>
              <a:t>３階の自分の部屋から飛び降りて</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a:t>
            </a:r>
            <a:endParaRPr lang="en-US" altLang="ja-JP" dirty="0" smtClean="0">
              <a:solidFill>
                <a:srgbClr val="002060"/>
              </a:solidFill>
              <a:latin typeface="HGS創英角ﾎﾟｯﾌﾟ体" panose="040B0A00000000000000" pitchFamily="50" charset="-128"/>
              <a:ea typeface="HGS創英角ﾎﾟｯﾌﾟ体" panose="040B0A00000000000000" pitchFamily="50" charset="-128"/>
            </a:endParaRPr>
          </a:p>
          <a:p>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下半身</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裸に</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なり</a:t>
            </a: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付近</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の塀やフェンスを</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壊し</a:t>
            </a: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自分</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がした大便を</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食べた</a:t>
            </a:r>
            <a:endParaRPr lang="ja-JP" altLang="ja-JP" dirty="0">
              <a:solidFill>
                <a:srgbClr val="002060"/>
              </a:solidFill>
              <a:latin typeface="HGS創英角ﾎﾟｯﾌﾟ体" panose="040B0A00000000000000" pitchFamily="50" charset="-128"/>
              <a:ea typeface="HGS創英角ﾎﾟｯﾌﾟ体" panose="040B0A00000000000000" pitchFamily="50" charset="-128"/>
            </a:endParaRPr>
          </a:p>
        </p:txBody>
      </p:sp>
      <p:sp>
        <p:nvSpPr>
          <p:cNvPr id="11" name="角丸四角形 10"/>
          <p:cNvSpPr/>
          <p:nvPr/>
        </p:nvSpPr>
        <p:spPr>
          <a:xfrm>
            <a:off x="323528" y="3289505"/>
            <a:ext cx="8338689" cy="79208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ja-JP" dirty="0">
                <a:solidFill>
                  <a:srgbClr val="002060"/>
                </a:solidFill>
                <a:latin typeface="HGS創英角ﾎﾟｯﾌﾟ体" panose="040B0A00000000000000" pitchFamily="50" charset="-128"/>
                <a:ea typeface="HGS創英角ﾎﾟｯﾌﾟ体" panose="040B0A00000000000000" pitchFamily="50" charset="-128"/>
              </a:rPr>
              <a:t>親から身体に異物を入れられたと思い</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a:t>
            </a:r>
            <a:endParaRPr lang="en-US" altLang="ja-JP" dirty="0" smtClean="0">
              <a:solidFill>
                <a:srgbClr val="002060"/>
              </a:solidFill>
              <a:latin typeface="HGS創英角ﾎﾟｯﾌﾟ体" panose="040B0A00000000000000" pitchFamily="50" charset="-128"/>
              <a:ea typeface="HGS創英角ﾎﾟｯﾌﾟ体" panose="040B0A00000000000000" pitchFamily="50" charset="-128"/>
            </a:endParaRPr>
          </a:p>
          <a:p>
            <a:pPr lvl="0"/>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包丁</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で自分の腹を</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切り</a:t>
            </a: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腸</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を引っ張り出した後、裸で街中を</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走り回った</a:t>
            </a:r>
            <a:endParaRPr lang="ja-JP" altLang="ja-JP" dirty="0">
              <a:solidFill>
                <a:srgbClr val="002060"/>
              </a:solidFill>
              <a:latin typeface="HGS創英角ﾎﾟｯﾌﾟ体" panose="040B0A00000000000000" pitchFamily="50" charset="-128"/>
              <a:ea typeface="HGS創英角ﾎﾟｯﾌﾟ体" panose="040B0A00000000000000" pitchFamily="50" charset="-128"/>
            </a:endParaRPr>
          </a:p>
        </p:txBody>
      </p:sp>
      <p:sp>
        <p:nvSpPr>
          <p:cNvPr id="12" name="角丸四角形 11"/>
          <p:cNvSpPr/>
          <p:nvPr/>
        </p:nvSpPr>
        <p:spPr>
          <a:xfrm>
            <a:off x="323526" y="4293096"/>
            <a:ext cx="8338689" cy="79208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dirty="0">
                <a:solidFill>
                  <a:srgbClr val="002060"/>
                </a:solidFill>
                <a:latin typeface="HGS創英角ﾎﾟｯﾌﾟ体" panose="040B0A00000000000000" pitchFamily="50" charset="-128"/>
                <a:ea typeface="HGS創英角ﾎﾟｯﾌﾟ体" panose="040B0A00000000000000" pitchFamily="50" charset="-128"/>
              </a:rPr>
              <a:t>誰かに追われているような気がして</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a:t>
            </a:r>
            <a:endParaRPr lang="en-US" altLang="ja-JP" dirty="0" smtClean="0">
              <a:solidFill>
                <a:srgbClr val="002060"/>
              </a:solidFill>
              <a:latin typeface="HGS創英角ﾎﾟｯﾌﾟ体" panose="040B0A00000000000000" pitchFamily="50" charset="-128"/>
              <a:ea typeface="HGS創英角ﾎﾟｯﾌﾟ体" panose="040B0A00000000000000" pitchFamily="50" charset="-128"/>
            </a:endParaRPr>
          </a:p>
          <a:p>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車両</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を暴走</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させ</a:t>
            </a: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６件</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の当て逃げやひき逃げを</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繰り返した</a:t>
            </a:r>
            <a:endParaRPr lang="ja-JP" altLang="ja-JP" dirty="0">
              <a:solidFill>
                <a:srgbClr val="002060"/>
              </a:solidFill>
              <a:latin typeface="HGS創英角ﾎﾟｯﾌﾟ体" panose="040B0A00000000000000" pitchFamily="50" charset="-128"/>
              <a:ea typeface="HGS創英角ﾎﾟｯﾌﾟ体" panose="040B0A00000000000000" pitchFamily="50" charset="-128"/>
            </a:endParaRPr>
          </a:p>
        </p:txBody>
      </p:sp>
      <p:sp>
        <p:nvSpPr>
          <p:cNvPr id="13" name="角丸四角形 12"/>
          <p:cNvSpPr/>
          <p:nvPr/>
        </p:nvSpPr>
        <p:spPr>
          <a:xfrm>
            <a:off x="323527" y="5301208"/>
            <a:ext cx="8338689" cy="79208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ja-JP" dirty="0">
                <a:solidFill>
                  <a:srgbClr val="002060"/>
                </a:solidFill>
                <a:latin typeface="HGS創英角ﾎﾟｯﾌﾟ体" panose="040B0A00000000000000" pitchFamily="50" charset="-128"/>
                <a:ea typeface="HGS創英角ﾎﾟｯﾌﾟ体" panose="040B0A00000000000000" pitchFamily="50" charset="-128"/>
              </a:rPr>
              <a:t>歩行困難となっていた</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ため</a:t>
            </a: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病院</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搬送しようとした</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ところ</a:t>
            </a:r>
            <a:endParaRPr lang="en-US" altLang="ja-JP" dirty="0" smtClean="0">
              <a:solidFill>
                <a:srgbClr val="002060"/>
              </a:solidFill>
              <a:latin typeface="HGS創英角ﾎﾟｯﾌﾟ体" panose="040B0A00000000000000" pitchFamily="50" charset="-128"/>
              <a:ea typeface="HGS創英角ﾎﾟｯﾌﾟ体" panose="040B0A00000000000000" pitchFamily="50" charset="-128"/>
            </a:endParaRPr>
          </a:p>
          <a:p>
            <a:pPr lvl="0"/>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救急</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隊員に</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暴行</a:t>
            </a: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し、</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車</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で自爆事故を起こし</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死亡</a:t>
            </a: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した</a:t>
            </a:r>
            <a:endParaRPr lang="ja-JP" altLang="ja-JP" dirty="0">
              <a:solidFill>
                <a:srgbClr val="002060"/>
              </a:solidFill>
              <a:latin typeface="HGS創英角ﾎﾟｯﾌﾟ体" panose="040B0A00000000000000" pitchFamily="50" charset="-128"/>
              <a:ea typeface="HGS創英角ﾎﾟｯﾌﾟ体" panose="040B0A00000000000000" pitchFamily="50" charset="-128"/>
            </a:endParaRPr>
          </a:p>
        </p:txBody>
      </p:sp>
      <p:sp>
        <p:nvSpPr>
          <p:cNvPr id="14" name="テキスト ボックス 7"/>
          <p:cNvSpPr txBox="1"/>
          <p:nvPr/>
        </p:nvSpPr>
        <p:spPr>
          <a:xfrm>
            <a:off x="3937095" y="6309320"/>
            <a:ext cx="4725120" cy="26135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b="1" kern="0" dirty="0">
                <a:solidFill>
                  <a:srgbClr val="555555"/>
                </a:solidFill>
                <a:effectLst/>
                <a:latin typeface="Helvetica"/>
                <a:ea typeface="ＭＳ Ｐゴシック"/>
                <a:cs typeface="Helvetica"/>
              </a:rPr>
              <a:t>（</a:t>
            </a:r>
            <a:r>
              <a:rPr lang="en-US" sz="1200" b="1" u="none" strike="noStrike" kern="0" dirty="0" err="1">
                <a:solidFill>
                  <a:srgbClr val="0F5EB7"/>
                </a:solidFill>
                <a:effectLst/>
                <a:latin typeface="ＭＳ Ｐゴシック"/>
                <a:ea typeface="ＭＳ 明朝"/>
                <a:cs typeface="Helvetica"/>
                <a:hlinkClick r:id="rId2"/>
              </a:rPr>
              <a:t>神奈川県警察</a:t>
            </a:r>
            <a:r>
              <a:rPr lang="en-US" sz="1200" b="1" u="none" strike="noStrike" kern="0" dirty="0">
                <a:solidFill>
                  <a:srgbClr val="0F5EB7"/>
                </a:solidFill>
                <a:effectLst/>
                <a:latin typeface="Helvetica"/>
                <a:ea typeface="ＭＳ Ｐゴシック"/>
                <a:cs typeface="Times New Roman"/>
                <a:hlinkClick r:id="rId2"/>
              </a:rPr>
              <a:t> </a:t>
            </a:r>
            <a:r>
              <a:rPr lang="en-US" sz="1200" b="1" u="none" strike="noStrike" kern="0" dirty="0" err="1">
                <a:solidFill>
                  <a:srgbClr val="0F5EB7"/>
                </a:solidFill>
                <a:effectLst/>
                <a:latin typeface="ＭＳ Ｐゴシック"/>
                <a:ea typeface="ＭＳ 明朝"/>
                <a:cs typeface="Helvetica"/>
                <a:hlinkClick r:id="rId2"/>
              </a:rPr>
              <a:t>危険ドラッグは「ダメ。ゼッタイ</a:t>
            </a:r>
            <a:r>
              <a:rPr lang="en-US" sz="1200" b="1" u="none" strike="noStrike" kern="0" dirty="0">
                <a:solidFill>
                  <a:srgbClr val="0F5EB7"/>
                </a:solidFill>
                <a:effectLst/>
                <a:latin typeface="ＭＳ Ｐゴシック"/>
                <a:ea typeface="ＭＳ 明朝"/>
                <a:cs typeface="Helvetica"/>
                <a:hlinkClick r:id="rId2"/>
              </a:rPr>
              <a:t>。」</a:t>
            </a:r>
            <a:r>
              <a:rPr lang="ja-JP" sz="1200" b="1" kern="0" dirty="0">
                <a:solidFill>
                  <a:srgbClr val="555555"/>
                </a:solidFill>
                <a:effectLst/>
                <a:latin typeface="Helvetica"/>
                <a:ea typeface="ＭＳ Ｐゴシック"/>
                <a:cs typeface="Helvetica"/>
              </a:rPr>
              <a:t>より引用）</a:t>
            </a:r>
            <a:endParaRPr lang="ja-JP" sz="1600" kern="100" dirty="0">
              <a:effectLst/>
              <a:ea typeface="ＭＳ 明朝"/>
              <a:cs typeface="Times New Roman"/>
            </a:endParaRPr>
          </a:p>
        </p:txBody>
      </p:sp>
      <p:pic>
        <p:nvPicPr>
          <p:cNvPr id="16" name="図 15" descr="イラスト：事故"/>
          <p:cNvPicPr/>
          <p:nvPr/>
        </p:nvPicPr>
        <p:blipFill>
          <a:blip r:embed="rId3">
            <a:extLst>
              <a:ext uri="{28A0092B-C50C-407E-A947-70E740481C1C}">
                <a14:useLocalDpi xmlns:a14="http://schemas.microsoft.com/office/drawing/2010/main" val="0"/>
              </a:ext>
            </a:extLst>
          </a:blip>
          <a:srcRect/>
          <a:stretch>
            <a:fillRect/>
          </a:stretch>
        </p:blipFill>
        <p:spPr bwMode="auto">
          <a:xfrm>
            <a:off x="6890493" y="4437112"/>
            <a:ext cx="1497931" cy="1440160"/>
          </a:xfrm>
          <a:prstGeom prst="rect">
            <a:avLst/>
          </a:prstGeom>
          <a:noFill/>
          <a:ln>
            <a:noFill/>
          </a:ln>
        </p:spPr>
      </p:pic>
    </p:spTree>
    <p:extLst>
      <p:ext uri="{BB962C8B-B14F-4D97-AF65-F5344CB8AC3E}">
        <p14:creationId xmlns:p14="http://schemas.microsoft.com/office/powerpoint/2010/main" val="4146143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円/楕円 1"/>
          <p:cNvSpPr/>
          <p:nvPr/>
        </p:nvSpPr>
        <p:spPr>
          <a:xfrm>
            <a:off x="323528" y="1052736"/>
            <a:ext cx="8640960" cy="525658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rgbClr val="002060"/>
                </a:solidFill>
                <a:latin typeface="HGP創英角ｺﾞｼｯｸUB" panose="020B0900000000000000" pitchFamily="50" charset="-128"/>
                <a:ea typeface="HGP創英角ｺﾞｼｯｸUB" panose="020B0900000000000000" pitchFamily="50" charset="-128"/>
              </a:rPr>
              <a:t>H27</a:t>
            </a:r>
            <a:r>
              <a:rPr kumimoji="1" lang="ja-JP" altLang="en-US" sz="2400" dirty="0" smtClean="0">
                <a:solidFill>
                  <a:srgbClr val="002060"/>
                </a:solidFill>
                <a:latin typeface="HGP創英角ｺﾞｼｯｸUB" panose="020B0900000000000000" pitchFamily="50" charset="-128"/>
                <a:ea typeface="HGP創英角ｺﾞｼｯｸUB" panose="020B0900000000000000" pitchFamily="50" charset="-128"/>
              </a:rPr>
              <a:t>年</a:t>
            </a:r>
            <a:r>
              <a:rPr kumimoji="1" lang="en-US" altLang="ja-JP" sz="2400" dirty="0" smtClean="0">
                <a:solidFill>
                  <a:srgbClr val="002060"/>
                </a:solidFill>
                <a:latin typeface="HGP創英角ｺﾞｼｯｸUB" panose="020B0900000000000000" pitchFamily="50" charset="-128"/>
                <a:ea typeface="HGP創英角ｺﾞｼｯｸUB" panose="020B0900000000000000" pitchFamily="50" charset="-128"/>
              </a:rPr>
              <a:t>2</a:t>
            </a:r>
            <a:r>
              <a:rPr kumimoji="1" lang="ja-JP" altLang="en-US" sz="2400" dirty="0" smtClean="0">
                <a:solidFill>
                  <a:srgbClr val="002060"/>
                </a:solidFill>
                <a:latin typeface="HGP創英角ｺﾞｼｯｸUB" panose="020B0900000000000000" pitchFamily="50" charset="-128"/>
                <a:ea typeface="HGP創英角ｺﾞｼｯｸUB" panose="020B0900000000000000" pitchFamily="50" charset="-128"/>
              </a:rPr>
              <a:t>月に実施した</a:t>
            </a:r>
            <a:endParaRPr kumimoji="1" lang="en-US" altLang="ja-JP" sz="2400" dirty="0" smtClean="0">
              <a:solidFill>
                <a:srgbClr val="002060"/>
              </a:solidFill>
              <a:latin typeface="HGP創英角ｺﾞｼｯｸUB" panose="020B0900000000000000" pitchFamily="50" charset="-128"/>
              <a:ea typeface="HGP創英角ｺﾞｼｯｸUB" panose="020B0900000000000000" pitchFamily="50" charset="-128"/>
            </a:endParaRPr>
          </a:p>
          <a:p>
            <a:pPr algn="ctr"/>
            <a:r>
              <a:rPr kumimoji="1" lang="ja-JP" altLang="en-US" sz="2400" dirty="0" smtClean="0">
                <a:solidFill>
                  <a:srgbClr val="002060"/>
                </a:solidFill>
                <a:latin typeface="HGP創英角ｺﾞｼｯｸUB" panose="020B0900000000000000" pitchFamily="50" charset="-128"/>
                <a:ea typeface="HGP創英角ｺﾞｼｯｸUB" panose="020B0900000000000000" pitchFamily="50" charset="-128"/>
              </a:rPr>
              <a:t>中学</a:t>
            </a:r>
            <a:r>
              <a:rPr kumimoji="1" lang="en-US" altLang="ja-JP" sz="2400" dirty="0" smtClean="0">
                <a:solidFill>
                  <a:srgbClr val="002060"/>
                </a:solidFill>
                <a:latin typeface="HGP創英角ｺﾞｼｯｸUB" panose="020B0900000000000000" pitchFamily="50" charset="-128"/>
                <a:ea typeface="HGP創英角ｺﾞｼｯｸUB" panose="020B0900000000000000" pitchFamily="50" charset="-128"/>
              </a:rPr>
              <a:t>2</a:t>
            </a:r>
            <a:r>
              <a:rPr kumimoji="1" lang="ja-JP" altLang="en-US" sz="2400" dirty="0" smtClean="0">
                <a:solidFill>
                  <a:srgbClr val="002060"/>
                </a:solidFill>
                <a:latin typeface="HGP創英角ｺﾞｼｯｸUB" panose="020B0900000000000000" pitchFamily="50" charset="-128"/>
                <a:ea typeface="HGP創英角ｺﾞｼｯｸUB" panose="020B0900000000000000" pitchFamily="50" charset="-128"/>
              </a:rPr>
              <a:t>年生対象の</a:t>
            </a:r>
            <a:endParaRPr kumimoji="1" lang="en-US" altLang="ja-JP" sz="2400" dirty="0" smtClean="0">
              <a:solidFill>
                <a:srgbClr val="002060"/>
              </a:solidFill>
              <a:latin typeface="HGP創英角ｺﾞｼｯｸUB" panose="020B0900000000000000" pitchFamily="50" charset="-128"/>
              <a:ea typeface="HGP創英角ｺﾞｼｯｸUB" panose="020B0900000000000000" pitchFamily="50" charset="-128"/>
            </a:endParaRPr>
          </a:p>
          <a:p>
            <a:pPr algn="ctr"/>
            <a:r>
              <a:rPr lang="ja-JP" altLang="en-US" sz="2400" dirty="0">
                <a:solidFill>
                  <a:srgbClr val="002060"/>
                </a:solidFill>
                <a:latin typeface="HGP創英角ｺﾞｼｯｸUB" panose="020B0900000000000000" pitchFamily="50" charset="-128"/>
                <a:ea typeface="HGP創英角ｺﾞｼｯｸUB" panose="020B0900000000000000" pitchFamily="50" charset="-128"/>
              </a:rPr>
              <a:t>薬物乱用</a:t>
            </a:r>
            <a:r>
              <a:rPr lang="ja-JP" altLang="en-US" sz="2400" dirty="0" smtClean="0">
                <a:solidFill>
                  <a:srgbClr val="002060"/>
                </a:solidFill>
                <a:latin typeface="HGP創英角ｺﾞｼｯｸUB" panose="020B0900000000000000" pitchFamily="50" charset="-128"/>
                <a:ea typeface="HGP創英角ｺﾞｼｯｸUB" panose="020B0900000000000000" pitchFamily="50" charset="-128"/>
              </a:rPr>
              <a:t>防止教室の</a:t>
            </a:r>
            <a:r>
              <a:rPr lang="en-US" altLang="ja-JP" sz="2400" dirty="0" smtClean="0">
                <a:solidFill>
                  <a:srgbClr val="002060"/>
                </a:solidFill>
                <a:latin typeface="HGP創英角ｺﾞｼｯｸUB" panose="020B0900000000000000" pitchFamily="50" charset="-128"/>
                <a:ea typeface="HGP創英角ｺﾞｼｯｸUB" panose="020B0900000000000000" pitchFamily="50" charset="-128"/>
              </a:rPr>
              <a:t>PPT</a:t>
            </a:r>
            <a:r>
              <a:rPr lang="ja-JP" altLang="en-US" sz="2400" dirty="0" smtClean="0">
                <a:solidFill>
                  <a:srgbClr val="002060"/>
                </a:solidFill>
                <a:latin typeface="HGP創英角ｺﾞｼｯｸUB" panose="020B0900000000000000" pitchFamily="50" charset="-128"/>
                <a:ea typeface="HGP創英角ｺﾞｼｯｸUB" panose="020B0900000000000000" pitchFamily="50" charset="-128"/>
              </a:rPr>
              <a:t>です。</a:t>
            </a:r>
            <a:endParaRPr lang="en-US" altLang="ja-JP" sz="2400" dirty="0" smtClean="0">
              <a:solidFill>
                <a:srgbClr val="002060"/>
              </a:solidFill>
              <a:latin typeface="HGP創英角ｺﾞｼｯｸUB" panose="020B0900000000000000" pitchFamily="50" charset="-128"/>
              <a:ea typeface="HGP創英角ｺﾞｼｯｸUB" panose="020B0900000000000000" pitchFamily="50" charset="-128"/>
            </a:endParaRPr>
          </a:p>
          <a:p>
            <a:pPr algn="ctr"/>
            <a:r>
              <a:rPr kumimoji="1" lang="ja-JP" altLang="en-US" sz="2400" dirty="0" smtClean="0">
                <a:solidFill>
                  <a:srgbClr val="002060"/>
                </a:solidFill>
                <a:latin typeface="HGP創英角ｺﾞｼｯｸUB" panose="020B0900000000000000" pitchFamily="50" charset="-128"/>
                <a:ea typeface="HGP創英角ｺﾞｼｯｸUB" panose="020B0900000000000000" pitchFamily="50" charset="-128"/>
              </a:rPr>
              <a:t>「危険ドラッグ」を主に構成しています。</a:t>
            </a:r>
            <a:endParaRPr kumimoji="1" lang="en-US" altLang="ja-JP" sz="2400" dirty="0" smtClean="0">
              <a:solidFill>
                <a:srgbClr val="002060"/>
              </a:solidFill>
              <a:latin typeface="HGP創英角ｺﾞｼｯｸUB" panose="020B0900000000000000" pitchFamily="50" charset="-128"/>
              <a:ea typeface="HGP創英角ｺﾞｼｯｸUB" panose="020B0900000000000000" pitchFamily="50" charset="-128"/>
            </a:endParaRPr>
          </a:p>
          <a:p>
            <a:pPr algn="ctr"/>
            <a:endParaRPr kumimoji="1" lang="en-US" altLang="ja-JP" sz="2400" dirty="0" smtClean="0">
              <a:solidFill>
                <a:srgbClr val="002060"/>
              </a:solidFill>
              <a:latin typeface="HGP創英角ｺﾞｼｯｸUB" panose="020B0900000000000000" pitchFamily="50" charset="-128"/>
              <a:ea typeface="HGP創英角ｺﾞｼｯｸUB" panose="020B0900000000000000" pitchFamily="50" charset="-128"/>
            </a:endParaRPr>
          </a:p>
          <a:p>
            <a:pPr algn="ctr"/>
            <a:r>
              <a:rPr lang="ja-JP" altLang="en-US" sz="2400" dirty="0">
                <a:solidFill>
                  <a:srgbClr val="002060"/>
                </a:solidFill>
                <a:latin typeface="HGP創英角ｺﾞｼｯｸUB" panose="020B0900000000000000" pitchFamily="50" charset="-128"/>
                <a:ea typeface="HGP創英角ｺﾞｼｯｸUB" panose="020B0900000000000000" pitchFamily="50" charset="-128"/>
              </a:rPr>
              <a:t>最後</a:t>
            </a:r>
            <a:r>
              <a:rPr lang="ja-JP" altLang="en-US" sz="2400" dirty="0" smtClean="0">
                <a:solidFill>
                  <a:srgbClr val="002060"/>
                </a:solidFill>
                <a:latin typeface="HGP創英角ｺﾞｼｯｸUB" panose="020B0900000000000000" pitchFamily="50" charset="-128"/>
                <a:ea typeface="HGP創英角ｺﾞｼｯｸUB" panose="020B0900000000000000" pitchFamily="50" charset="-128"/>
              </a:rPr>
              <a:t>に</a:t>
            </a:r>
            <a:endParaRPr lang="en-US" altLang="ja-JP" sz="2400" dirty="0" smtClean="0">
              <a:solidFill>
                <a:srgbClr val="002060"/>
              </a:solidFill>
              <a:latin typeface="HGP創英角ｺﾞｼｯｸUB" panose="020B0900000000000000" pitchFamily="50" charset="-128"/>
              <a:ea typeface="HGP創英角ｺﾞｼｯｸUB" panose="020B0900000000000000" pitchFamily="50" charset="-128"/>
            </a:endParaRPr>
          </a:p>
          <a:p>
            <a:pPr algn="ctr"/>
            <a:r>
              <a:rPr lang="ja-JP" altLang="en-US" sz="2400" smtClean="0">
                <a:solidFill>
                  <a:srgbClr val="002060"/>
                </a:solidFill>
                <a:latin typeface="HGP創英角ｺﾞｼｯｸUB" panose="020B0900000000000000" pitchFamily="50" charset="-128"/>
                <a:ea typeface="HGP創英角ｺﾞｼｯｸUB" panose="020B0900000000000000" pitchFamily="50" charset="-128"/>
              </a:rPr>
              <a:t>厚労省</a:t>
            </a:r>
            <a:r>
              <a:rPr lang="ja-JP" altLang="en-US" sz="2400" dirty="0" smtClean="0">
                <a:solidFill>
                  <a:srgbClr val="002060"/>
                </a:solidFill>
                <a:latin typeface="HGP創英角ｺﾞｼｯｸUB" panose="020B0900000000000000" pitchFamily="50" charset="-128"/>
                <a:ea typeface="HGP創英角ｺﾞｼｯｸUB" panose="020B0900000000000000" pitchFamily="50" charset="-128"/>
              </a:rPr>
              <a:t>の</a:t>
            </a:r>
            <a:r>
              <a:rPr lang="ja-JP" altLang="en-US" sz="2400" dirty="0" smtClean="0">
                <a:solidFill>
                  <a:srgbClr val="C00000"/>
                </a:solidFill>
                <a:latin typeface="HGP創英角ｺﾞｼｯｸUB" panose="020B0900000000000000" pitchFamily="50" charset="-128"/>
                <a:ea typeface="HGP創英角ｺﾞｼｯｸUB" panose="020B0900000000000000" pitchFamily="50" charset="-128"/>
              </a:rPr>
              <a:t>「あやしい薬物連絡ネット」</a:t>
            </a:r>
            <a:endParaRPr lang="en-US" altLang="ja-JP" sz="2400" dirty="0">
              <a:solidFill>
                <a:srgbClr val="C00000"/>
              </a:solidFill>
              <a:latin typeface="HGP創英角ｺﾞｼｯｸUB" panose="020B0900000000000000" pitchFamily="50" charset="-128"/>
              <a:ea typeface="HGP創英角ｺﾞｼｯｸUB" panose="020B0900000000000000" pitchFamily="50" charset="-128"/>
            </a:endParaRPr>
          </a:p>
          <a:p>
            <a:pPr algn="ctr"/>
            <a:r>
              <a:rPr lang="ja-JP" altLang="en-US" sz="2400" dirty="0">
                <a:solidFill>
                  <a:srgbClr val="002060"/>
                </a:solidFill>
                <a:latin typeface="HGP創英角ｺﾞｼｯｸUB" panose="020B0900000000000000" pitchFamily="50" charset="-128"/>
                <a:ea typeface="HGP創英角ｺﾞｼｯｸUB" panose="020B0900000000000000" pitchFamily="50" charset="-128"/>
              </a:rPr>
              <a:t>の連絡先</a:t>
            </a:r>
            <a:r>
              <a:rPr lang="ja-JP" altLang="en-US" sz="2400" dirty="0" smtClean="0">
                <a:solidFill>
                  <a:srgbClr val="002060"/>
                </a:solidFill>
                <a:latin typeface="HGP創英角ｺﾞｼｯｸUB" panose="020B0900000000000000" pitchFamily="50" charset="-128"/>
                <a:ea typeface="HGP創英角ｺﾞｼｯｸUB" panose="020B0900000000000000" pitchFamily="50" charset="-128"/>
              </a:rPr>
              <a:t>のスライドを入れています。</a:t>
            </a:r>
            <a:endParaRPr kumimoji="1" lang="en-US" altLang="ja-JP" sz="2400" dirty="0" smtClean="0">
              <a:solidFill>
                <a:srgbClr val="002060"/>
              </a:solidFill>
              <a:latin typeface="HGP創英角ｺﾞｼｯｸUB" panose="020B0900000000000000" pitchFamily="50" charset="-128"/>
              <a:ea typeface="HGP創英角ｺﾞｼｯｸUB" panose="020B0900000000000000" pitchFamily="50" charset="-128"/>
            </a:endParaRPr>
          </a:p>
          <a:p>
            <a:pPr algn="ctr"/>
            <a:endParaRPr kumimoji="1" lang="ja-JP" altLang="en-US" sz="2400" dirty="0">
              <a:solidFill>
                <a:srgbClr val="00206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425049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23528" y="188640"/>
            <a:ext cx="1800200" cy="43204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HG創英角ﾎﾟｯﾌﾟ体" panose="040B0A09000000000000" pitchFamily="49" charset="-128"/>
                <a:ea typeface="HG創英角ﾎﾟｯﾌﾟ体" panose="040B0A09000000000000" pitchFamily="49" charset="-128"/>
              </a:rPr>
              <a:t>Question</a:t>
            </a:r>
            <a:r>
              <a:rPr kumimoji="1" lang="ja-JP" altLang="en-US" dirty="0" smtClean="0">
                <a:latin typeface="HG創英角ﾎﾟｯﾌﾟ体" panose="040B0A09000000000000" pitchFamily="49" charset="-128"/>
                <a:ea typeface="HG創英角ﾎﾟｯﾌﾟ体" panose="040B0A09000000000000" pitchFamily="49" charset="-128"/>
              </a:rPr>
              <a:t>　</a:t>
            </a:r>
            <a:r>
              <a:rPr lang="ja-JP" altLang="en-US" dirty="0">
                <a:latin typeface="HG創英角ﾎﾟｯﾌﾟ体" panose="040B0A09000000000000" pitchFamily="49" charset="-128"/>
                <a:ea typeface="HG創英角ﾎﾟｯﾌﾟ体" panose="040B0A09000000000000" pitchFamily="49" charset="-128"/>
              </a:rPr>
              <a:t>４</a:t>
            </a: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3" name="額縁 2"/>
          <p:cNvSpPr/>
          <p:nvPr/>
        </p:nvSpPr>
        <p:spPr>
          <a:xfrm>
            <a:off x="2339752" y="188640"/>
            <a:ext cx="6624736" cy="1224136"/>
          </a:xfrm>
          <a:prstGeom prst="bevel">
            <a:avLst>
              <a:gd name="adj" fmla="val 710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002060"/>
                </a:solidFill>
                <a:latin typeface="HG創英角ﾎﾟｯﾌﾟ体" panose="040B0A09000000000000" pitchFamily="49" charset="-128"/>
                <a:ea typeface="HG創英角ﾎﾟｯﾌﾟ体" panose="040B0A09000000000000" pitchFamily="49" charset="-128"/>
              </a:rPr>
              <a:t>「危険ドラッグ」には</a:t>
            </a:r>
            <a:endParaRPr kumimoji="1" lang="en-US" altLang="ja-JP" sz="2400" dirty="0" smtClean="0">
              <a:solidFill>
                <a:srgbClr val="002060"/>
              </a:solidFill>
              <a:latin typeface="HG創英角ﾎﾟｯﾌﾟ体" panose="040B0A09000000000000" pitchFamily="49" charset="-128"/>
              <a:ea typeface="HG創英角ﾎﾟｯﾌﾟ体" panose="040B0A09000000000000" pitchFamily="49" charset="-128"/>
            </a:endParaRPr>
          </a:p>
          <a:p>
            <a:pPr algn="ctr"/>
            <a:r>
              <a:rPr lang="ja-JP" altLang="en-US" sz="2400" dirty="0">
                <a:solidFill>
                  <a:srgbClr val="002060"/>
                </a:solidFill>
                <a:latin typeface="HG創英角ﾎﾟｯﾌﾟ体" panose="040B0A09000000000000" pitchFamily="49" charset="-128"/>
                <a:ea typeface="HG創英角ﾎﾟｯﾌﾟ体" panose="040B0A09000000000000" pitchFamily="49" charset="-128"/>
              </a:rPr>
              <a:t>どんな</a:t>
            </a:r>
            <a:r>
              <a:rPr kumimoji="1" lang="ja-JP" altLang="en-US" sz="2400" dirty="0" smtClean="0">
                <a:solidFill>
                  <a:srgbClr val="002060"/>
                </a:solidFill>
                <a:latin typeface="HG創英角ﾎﾟｯﾌﾟ体" panose="040B0A09000000000000" pitchFamily="49" charset="-128"/>
                <a:ea typeface="HG創英角ﾎﾟｯﾌﾟ体" panose="040B0A09000000000000" pitchFamily="49" charset="-128"/>
              </a:rPr>
              <a:t>中毒症状があるのですか？</a:t>
            </a:r>
            <a:endParaRPr kumimoji="1" lang="ja-JP" altLang="en-US" sz="2400" dirty="0">
              <a:solidFill>
                <a:srgbClr val="002060"/>
              </a:solidFill>
              <a:latin typeface="HG創英角ﾎﾟｯﾌﾟ体" panose="040B0A09000000000000" pitchFamily="49" charset="-128"/>
              <a:ea typeface="HG創英角ﾎﾟｯﾌﾟ体" panose="040B0A09000000000000" pitchFamily="49" charset="-128"/>
            </a:endParaRPr>
          </a:p>
        </p:txBody>
      </p:sp>
      <p:sp>
        <p:nvSpPr>
          <p:cNvPr id="4" name="角丸四角形 3"/>
          <p:cNvSpPr/>
          <p:nvPr/>
        </p:nvSpPr>
        <p:spPr>
          <a:xfrm>
            <a:off x="506733" y="1619250"/>
            <a:ext cx="8479784" cy="497810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200000"/>
              </a:lnSpc>
              <a:spcBef>
                <a:spcPct val="0"/>
              </a:spcBef>
              <a:spcAft>
                <a:spcPct val="0"/>
              </a:spcAft>
              <a:tabLst>
                <a:tab pos="457200" algn="l"/>
              </a:tabLst>
            </a:pPr>
            <a:r>
              <a:rPr lang="ja-JP" altLang="en-US" sz="1600" dirty="0" smtClean="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 </a:t>
            </a:r>
            <a:r>
              <a:rPr lang="ja-JP" altLang="ja-JP" sz="1600" dirty="0" smtClean="0">
                <a:solidFill>
                  <a:srgbClr val="FF0000"/>
                </a:solidFill>
                <a:latin typeface="HGS創英角ﾎﾟｯﾌﾟ体" panose="040B0A00000000000000" pitchFamily="50" charset="-128"/>
                <a:ea typeface="HGS創英角ﾎﾟｯﾌﾟ体" panose="040B0A00000000000000" pitchFamily="50" charset="-128"/>
                <a:cs typeface="ＭＳ Ｐゴシック" pitchFamily="50" charset="-128"/>
              </a:rPr>
              <a:t>裸</a:t>
            </a:r>
            <a:r>
              <a:rPr lang="ja-JP" altLang="ja-JP" sz="1600" dirty="0">
                <a:solidFill>
                  <a:srgbClr val="FF0000"/>
                </a:solidFill>
                <a:latin typeface="HGS創英角ﾎﾟｯﾌﾟ体" panose="040B0A00000000000000" pitchFamily="50" charset="-128"/>
                <a:ea typeface="HGS創英角ﾎﾟｯﾌﾟ体" panose="040B0A00000000000000" pitchFamily="50" charset="-128"/>
                <a:cs typeface="ＭＳ Ｐゴシック" pitchFamily="50" charset="-128"/>
              </a:rPr>
              <a:t>で</a:t>
            </a:r>
            <a:r>
              <a:rPr lang="ja-JP" altLang="ja-JP" sz="1600" dirty="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部屋の窓から物を投げるなどして</a:t>
            </a:r>
            <a:r>
              <a:rPr lang="ja-JP" altLang="ja-JP" sz="1600" dirty="0">
                <a:solidFill>
                  <a:srgbClr val="FF0000"/>
                </a:solidFill>
                <a:latin typeface="HGS創英角ﾎﾟｯﾌﾟ体" panose="040B0A00000000000000" pitchFamily="50" charset="-128"/>
                <a:ea typeface="HGS創英角ﾎﾟｯﾌﾟ体" panose="040B0A00000000000000" pitchFamily="50" charset="-128"/>
                <a:cs typeface="ＭＳ Ｐゴシック" pitchFamily="50" charset="-128"/>
              </a:rPr>
              <a:t>暴れて</a:t>
            </a:r>
            <a:r>
              <a:rPr lang="ja-JP" altLang="ja-JP" sz="1600" dirty="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いた男性が死亡</a:t>
            </a:r>
          </a:p>
          <a:p>
            <a:pPr lvl="0" eaLnBrk="0" fontAlgn="base" hangingPunct="0">
              <a:lnSpc>
                <a:spcPct val="200000"/>
              </a:lnSpc>
              <a:spcBef>
                <a:spcPct val="0"/>
              </a:spcBef>
              <a:spcAft>
                <a:spcPct val="0"/>
              </a:spcAft>
              <a:tabLst>
                <a:tab pos="457200" algn="l"/>
              </a:tabLst>
            </a:pPr>
            <a:r>
              <a:rPr lang="ja-JP" altLang="en-US" sz="1600" dirty="0" smtClean="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 </a:t>
            </a:r>
            <a:r>
              <a:rPr lang="ja-JP" altLang="en-US" sz="1600" dirty="0" smtClean="0">
                <a:solidFill>
                  <a:srgbClr val="FF0000"/>
                </a:solidFill>
                <a:latin typeface="HGS創英角ﾎﾟｯﾌﾟ体" panose="040B0A00000000000000" pitchFamily="50" charset="-128"/>
                <a:ea typeface="HGS創英角ﾎﾟｯﾌﾟ体" panose="040B0A00000000000000" pitchFamily="50" charset="-128"/>
                <a:cs typeface="ＭＳ Ｐゴシック" pitchFamily="50" charset="-128"/>
              </a:rPr>
              <a:t>おう吐</a:t>
            </a:r>
            <a:r>
              <a:rPr lang="ja-JP" altLang="en-US" sz="1600" dirty="0" smtClean="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後</a:t>
            </a:r>
            <a:r>
              <a:rPr lang="ja-JP" altLang="en-US" sz="1600" dirty="0">
                <a:solidFill>
                  <a:srgbClr val="FF0000"/>
                </a:solidFill>
                <a:latin typeface="HGS創英角ﾎﾟｯﾌﾟ体" panose="040B0A00000000000000" pitchFamily="50" charset="-128"/>
                <a:ea typeface="HGS創英角ﾎﾟｯﾌﾟ体" panose="040B0A00000000000000" pitchFamily="50" charset="-128"/>
                <a:cs typeface="ＭＳ Ｐゴシック" pitchFamily="50" charset="-128"/>
              </a:rPr>
              <a:t>意識が無くなり</a:t>
            </a:r>
            <a:r>
              <a:rPr lang="ja-JP" altLang="en-US" sz="1600" dirty="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病院搬送されるも死亡</a:t>
            </a:r>
          </a:p>
          <a:p>
            <a:pPr lvl="0" eaLnBrk="0" fontAlgn="base" hangingPunct="0">
              <a:lnSpc>
                <a:spcPct val="200000"/>
              </a:lnSpc>
              <a:spcBef>
                <a:spcPct val="0"/>
              </a:spcBef>
              <a:spcAft>
                <a:spcPct val="0"/>
              </a:spcAft>
              <a:tabLst>
                <a:tab pos="457200" algn="l"/>
              </a:tabLst>
            </a:pPr>
            <a:r>
              <a:rPr lang="ja-JP" altLang="en-US" sz="1600" dirty="0" smtClean="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 車</a:t>
            </a:r>
            <a:r>
              <a:rPr lang="ja-JP" altLang="en-US" sz="1600" dirty="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の屋根に上って</a:t>
            </a:r>
            <a:r>
              <a:rPr lang="ja-JP" altLang="en-US" sz="1600" dirty="0">
                <a:solidFill>
                  <a:srgbClr val="FF0000"/>
                </a:solidFill>
                <a:latin typeface="HGS創英角ﾎﾟｯﾌﾟ体" panose="040B0A00000000000000" pitchFamily="50" charset="-128"/>
                <a:ea typeface="HGS創英角ﾎﾟｯﾌﾟ体" panose="040B0A00000000000000" pitchFamily="50" charset="-128"/>
                <a:cs typeface="ＭＳ Ｐゴシック" pitchFamily="50" charset="-128"/>
              </a:rPr>
              <a:t>暴れ</a:t>
            </a:r>
            <a:r>
              <a:rPr lang="ja-JP" altLang="en-US" sz="1600" dirty="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、その後</a:t>
            </a:r>
            <a:r>
              <a:rPr lang="ja-JP" altLang="en-US" sz="1600" dirty="0">
                <a:solidFill>
                  <a:srgbClr val="FF0000"/>
                </a:solidFill>
                <a:latin typeface="HGS創英角ﾎﾟｯﾌﾟ体" panose="040B0A00000000000000" pitchFamily="50" charset="-128"/>
                <a:ea typeface="HGS創英角ﾎﾟｯﾌﾟ体" panose="040B0A00000000000000" pitchFamily="50" charset="-128"/>
                <a:cs typeface="ＭＳ Ｐゴシック" pitchFamily="50" charset="-128"/>
              </a:rPr>
              <a:t>意識不明</a:t>
            </a:r>
            <a:r>
              <a:rPr lang="ja-JP" altLang="en-US" sz="1600" dirty="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となり病院搬送されるも死亡</a:t>
            </a:r>
          </a:p>
          <a:p>
            <a:pPr lvl="0" eaLnBrk="0" fontAlgn="base" hangingPunct="0">
              <a:lnSpc>
                <a:spcPct val="200000"/>
              </a:lnSpc>
              <a:spcBef>
                <a:spcPct val="0"/>
              </a:spcBef>
              <a:spcAft>
                <a:spcPct val="0"/>
              </a:spcAft>
              <a:tabLst>
                <a:tab pos="457200" algn="l"/>
              </a:tabLst>
            </a:pPr>
            <a:r>
              <a:rPr lang="ja-JP" altLang="en-US" sz="1600" dirty="0" smtClean="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 裸</a:t>
            </a:r>
            <a:r>
              <a:rPr lang="ja-JP" altLang="en-US" sz="1600" dirty="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で路上で</a:t>
            </a:r>
            <a:r>
              <a:rPr lang="ja-JP" altLang="en-US" sz="1600" dirty="0">
                <a:solidFill>
                  <a:srgbClr val="FF0000"/>
                </a:solidFill>
                <a:latin typeface="HGS創英角ﾎﾟｯﾌﾟ体" panose="040B0A00000000000000" pitchFamily="50" charset="-128"/>
                <a:ea typeface="HGS創英角ﾎﾟｯﾌﾟ体" panose="040B0A00000000000000" pitchFamily="50" charset="-128"/>
                <a:cs typeface="ＭＳ Ｐゴシック" pitchFamily="50" charset="-128"/>
              </a:rPr>
              <a:t>暴れ</a:t>
            </a:r>
            <a:r>
              <a:rPr lang="ja-JP" altLang="en-US" sz="1600" dirty="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、その後</a:t>
            </a:r>
            <a:r>
              <a:rPr lang="ja-JP" altLang="en-US" sz="1600" dirty="0">
                <a:solidFill>
                  <a:srgbClr val="FF0000"/>
                </a:solidFill>
                <a:latin typeface="HGS創英角ﾎﾟｯﾌﾟ体" panose="040B0A00000000000000" pitchFamily="50" charset="-128"/>
                <a:ea typeface="HGS創英角ﾎﾟｯﾌﾟ体" panose="040B0A00000000000000" pitchFamily="50" charset="-128"/>
                <a:cs typeface="ＭＳ Ｐゴシック" pitchFamily="50" charset="-128"/>
              </a:rPr>
              <a:t>意識不明</a:t>
            </a:r>
            <a:r>
              <a:rPr lang="ja-JP" altLang="en-US" sz="1600" dirty="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になり病院搬送されるも死亡</a:t>
            </a:r>
          </a:p>
          <a:p>
            <a:pPr lvl="0" eaLnBrk="0" fontAlgn="base" hangingPunct="0">
              <a:lnSpc>
                <a:spcPct val="200000"/>
              </a:lnSpc>
              <a:spcBef>
                <a:spcPct val="0"/>
              </a:spcBef>
              <a:spcAft>
                <a:spcPct val="0"/>
              </a:spcAft>
              <a:tabLst>
                <a:tab pos="457200" algn="l"/>
              </a:tabLst>
            </a:pPr>
            <a:r>
              <a:rPr lang="ja-JP" altLang="en-US" sz="1600" dirty="0" smtClean="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 身体</a:t>
            </a:r>
            <a:r>
              <a:rPr lang="ja-JP" altLang="en-US" sz="1600" dirty="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がしびれ、寒気、気持ち悪くなり暴れた後意識不明で病院搬送されるも一時心肺停止状態</a:t>
            </a:r>
          </a:p>
          <a:p>
            <a:pPr lvl="0" eaLnBrk="0" fontAlgn="base" hangingPunct="0">
              <a:lnSpc>
                <a:spcPct val="200000"/>
              </a:lnSpc>
              <a:spcBef>
                <a:spcPct val="0"/>
              </a:spcBef>
              <a:spcAft>
                <a:spcPct val="0"/>
              </a:spcAft>
              <a:tabLst>
                <a:tab pos="457200" algn="l"/>
              </a:tabLst>
            </a:pPr>
            <a:r>
              <a:rPr lang="ja-JP" altLang="en-US" sz="1600" dirty="0" smtClean="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 液体</a:t>
            </a:r>
            <a:r>
              <a:rPr lang="ja-JP" altLang="en-US" sz="1600" dirty="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と粉末状の危険ドラッグを口にし、</a:t>
            </a:r>
            <a:r>
              <a:rPr lang="ja-JP" altLang="en-US" sz="1600" dirty="0">
                <a:solidFill>
                  <a:srgbClr val="FF0000"/>
                </a:solidFill>
                <a:latin typeface="HGS創英角ﾎﾟｯﾌﾟ体" panose="040B0A00000000000000" pitchFamily="50" charset="-128"/>
                <a:ea typeface="HGS創英角ﾎﾟｯﾌﾟ体" panose="040B0A00000000000000" pitchFamily="50" charset="-128"/>
                <a:cs typeface="ＭＳ Ｐゴシック" pitchFamily="50" charset="-128"/>
              </a:rPr>
              <a:t>腹痛</a:t>
            </a:r>
            <a:r>
              <a:rPr lang="ja-JP" altLang="en-US" sz="1600" dirty="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と</a:t>
            </a:r>
            <a:r>
              <a:rPr lang="ja-JP" altLang="en-US" sz="1600" dirty="0">
                <a:solidFill>
                  <a:srgbClr val="FF0000"/>
                </a:solidFill>
                <a:latin typeface="HGS創英角ﾎﾟｯﾌﾟ体" panose="040B0A00000000000000" pitchFamily="50" charset="-128"/>
                <a:ea typeface="HGS創英角ﾎﾟｯﾌﾟ体" panose="040B0A00000000000000" pitchFamily="50" charset="-128"/>
                <a:cs typeface="ＭＳ Ｐゴシック" pitchFamily="50" charset="-128"/>
              </a:rPr>
              <a:t>しびれ</a:t>
            </a:r>
            <a:r>
              <a:rPr lang="ja-JP" altLang="en-US" sz="1600" dirty="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a:t>
            </a:r>
            <a:r>
              <a:rPr lang="ja-JP" altLang="en-US" sz="1600" dirty="0">
                <a:solidFill>
                  <a:srgbClr val="FF0000"/>
                </a:solidFill>
                <a:latin typeface="HGS創英角ﾎﾟｯﾌﾟ体" panose="040B0A00000000000000" pitchFamily="50" charset="-128"/>
                <a:ea typeface="HGS創英角ﾎﾟｯﾌﾟ体" panose="040B0A00000000000000" pitchFamily="50" charset="-128"/>
                <a:cs typeface="ＭＳ Ｐゴシック" pitchFamily="50" charset="-128"/>
              </a:rPr>
              <a:t>呼吸困難</a:t>
            </a:r>
            <a:r>
              <a:rPr lang="ja-JP" altLang="en-US" sz="1600" dirty="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になった</a:t>
            </a:r>
          </a:p>
          <a:p>
            <a:pPr lvl="0" eaLnBrk="0" fontAlgn="base" hangingPunct="0">
              <a:lnSpc>
                <a:spcPct val="200000"/>
              </a:lnSpc>
              <a:spcBef>
                <a:spcPct val="0"/>
              </a:spcBef>
              <a:spcAft>
                <a:spcPct val="0"/>
              </a:spcAft>
              <a:tabLst>
                <a:tab pos="457200" algn="l"/>
              </a:tabLst>
            </a:pPr>
            <a:r>
              <a:rPr lang="ja-JP" altLang="en-US" sz="1600" dirty="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 </a:t>
            </a:r>
            <a:r>
              <a:rPr lang="ja-JP" altLang="en-US" sz="1600" dirty="0" smtClean="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「うー</a:t>
            </a:r>
            <a:r>
              <a:rPr lang="ja-JP" altLang="en-US" sz="1600" dirty="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」とうなった後、</a:t>
            </a:r>
            <a:r>
              <a:rPr lang="ja-JP" altLang="en-US" sz="1600" dirty="0">
                <a:solidFill>
                  <a:srgbClr val="FF0000"/>
                </a:solidFill>
                <a:latin typeface="HGS創英角ﾎﾟｯﾌﾟ体" panose="040B0A00000000000000" pitchFamily="50" charset="-128"/>
                <a:ea typeface="HGS創英角ﾎﾟｯﾌﾟ体" panose="040B0A00000000000000" pitchFamily="50" charset="-128"/>
                <a:cs typeface="ＭＳ Ｐゴシック" pitchFamily="50" charset="-128"/>
              </a:rPr>
              <a:t>口から泡を吹いて</a:t>
            </a:r>
            <a:r>
              <a:rPr lang="ja-JP" altLang="en-US" sz="1600" dirty="0">
                <a:solidFill>
                  <a:schemeClr val="tx1"/>
                </a:solidFill>
                <a:latin typeface="HGS創英角ﾎﾟｯﾌﾟ体" panose="040B0A00000000000000" pitchFamily="50" charset="-128"/>
                <a:ea typeface="HGS創英角ﾎﾟｯﾌﾟ体" panose="040B0A00000000000000" pitchFamily="50" charset="-128"/>
                <a:cs typeface="ＭＳ Ｐゴシック" pitchFamily="50" charset="-128"/>
              </a:rPr>
              <a:t>倒れていたが、その後「殺すぞ」と言って暴れだした</a:t>
            </a:r>
          </a:p>
          <a:p>
            <a:endParaRPr kumimoji="1" lang="ja-JP" altLang="en-US" dirty="0">
              <a:solidFill>
                <a:srgbClr val="002060"/>
              </a:solidFill>
              <a:latin typeface="HG創英角ﾎﾟｯﾌﾟ体" panose="040B0A09000000000000" pitchFamily="49" charset="-128"/>
              <a:ea typeface="HG創英角ﾎﾟｯﾌﾟ体" panose="040B0A09000000000000" pitchFamily="49" charset="-128"/>
            </a:endParaRPr>
          </a:p>
        </p:txBody>
      </p:sp>
      <p:pic>
        <p:nvPicPr>
          <p:cNvPr id="2063" name="図 2" descr="イラスト：暴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988840"/>
            <a:ext cx="1314450" cy="11620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Rectangle 17"/>
          <p:cNvSpPr>
            <a:spLocks noChangeArrowheads="1"/>
          </p:cNvSpPr>
          <p:nvPr/>
        </p:nvSpPr>
        <p:spPr bwMode="auto">
          <a:xfrm>
            <a:off x="381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20"/>
          <p:cNvSpPr>
            <a:spLocks noChangeArrowheads="1"/>
          </p:cNvSpPr>
          <p:nvPr/>
        </p:nvSpPr>
        <p:spPr bwMode="auto">
          <a:xfrm>
            <a:off x="381000" y="16192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7"/>
          <p:cNvSpPr txBox="1"/>
          <p:nvPr/>
        </p:nvSpPr>
        <p:spPr>
          <a:xfrm>
            <a:off x="107504" y="6552024"/>
            <a:ext cx="4725120" cy="26135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b="1" kern="0" dirty="0">
                <a:solidFill>
                  <a:srgbClr val="555555"/>
                </a:solidFill>
                <a:effectLst/>
                <a:latin typeface="Helvetica"/>
                <a:ea typeface="ＭＳ Ｐゴシック"/>
                <a:cs typeface="Helvetica"/>
              </a:rPr>
              <a:t>（</a:t>
            </a:r>
            <a:r>
              <a:rPr lang="en-US" sz="1200" b="1" u="none" strike="noStrike" kern="0" dirty="0" err="1">
                <a:solidFill>
                  <a:srgbClr val="0F5EB7"/>
                </a:solidFill>
                <a:effectLst/>
                <a:latin typeface="ＭＳ Ｐゴシック"/>
                <a:ea typeface="ＭＳ 明朝"/>
                <a:cs typeface="Helvetica"/>
                <a:hlinkClick r:id="rId3"/>
              </a:rPr>
              <a:t>神奈川県警察</a:t>
            </a:r>
            <a:r>
              <a:rPr lang="en-US" sz="1200" b="1" u="none" strike="noStrike" kern="0" dirty="0">
                <a:solidFill>
                  <a:srgbClr val="0F5EB7"/>
                </a:solidFill>
                <a:effectLst/>
                <a:latin typeface="Helvetica"/>
                <a:ea typeface="ＭＳ Ｐゴシック"/>
                <a:cs typeface="Times New Roman"/>
                <a:hlinkClick r:id="rId3"/>
              </a:rPr>
              <a:t> </a:t>
            </a:r>
            <a:r>
              <a:rPr lang="en-US" sz="1200" b="1" u="none" strike="noStrike" kern="0" dirty="0" err="1">
                <a:solidFill>
                  <a:srgbClr val="0F5EB7"/>
                </a:solidFill>
                <a:effectLst/>
                <a:latin typeface="ＭＳ Ｐゴシック"/>
                <a:ea typeface="ＭＳ 明朝"/>
                <a:cs typeface="Helvetica"/>
                <a:hlinkClick r:id="rId3"/>
              </a:rPr>
              <a:t>危険ドラッグは「ダメ。ゼッタイ</a:t>
            </a:r>
            <a:r>
              <a:rPr lang="en-US" sz="1200" b="1" u="none" strike="noStrike" kern="0" dirty="0">
                <a:solidFill>
                  <a:srgbClr val="0F5EB7"/>
                </a:solidFill>
                <a:effectLst/>
                <a:latin typeface="ＭＳ Ｐゴシック"/>
                <a:ea typeface="ＭＳ 明朝"/>
                <a:cs typeface="Helvetica"/>
                <a:hlinkClick r:id="rId3"/>
              </a:rPr>
              <a:t>。」</a:t>
            </a:r>
            <a:r>
              <a:rPr lang="ja-JP" sz="1200" b="1" kern="0" dirty="0">
                <a:solidFill>
                  <a:srgbClr val="555555"/>
                </a:solidFill>
                <a:effectLst/>
                <a:latin typeface="Helvetica"/>
                <a:ea typeface="ＭＳ Ｐゴシック"/>
                <a:cs typeface="Helvetica"/>
              </a:rPr>
              <a:t>より引用）</a:t>
            </a:r>
            <a:endParaRPr lang="ja-JP" sz="1600" kern="100" dirty="0">
              <a:effectLst/>
              <a:ea typeface="ＭＳ 明朝"/>
              <a:cs typeface="Times New Roman"/>
            </a:endParaRPr>
          </a:p>
        </p:txBody>
      </p:sp>
      <p:sp>
        <p:nvSpPr>
          <p:cNvPr id="23" name="星 24 22"/>
          <p:cNvSpPr/>
          <p:nvPr/>
        </p:nvSpPr>
        <p:spPr>
          <a:xfrm>
            <a:off x="3401566" y="5733256"/>
            <a:ext cx="5562922" cy="980728"/>
          </a:xfrm>
          <a:prstGeom prst="star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S創英角ﾎﾟｯﾌﾟ体" panose="040B0A00000000000000" pitchFamily="50" charset="-128"/>
                <a:ea typeface="HGS創英角ﾎﾟｯﾌﾟ体" panose="040B0A00000000000000" pitchFamily="50" charset="-128"/>
              </a:rPr>
              <a:t>緊急搬送が増えている！！</a:t>
            </a:r>
            <a:endParaRPr kumimoji="1" lang="ja-JP" altLang="en-US"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907500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額縁 2"/>
          <p:cNvSpPr/>
          <p:nvPr/>
        </p:nvSpPr>
        <p:spPr>
          <a:xfrm>
            <a:off x="381000" y="151166"/>
            <a:ext cx="6624736" cy="612068"/>
          </a:xfrm>
          <a:prstGeom prst="bevel">
            <a:avLst>
              <a:gd name="adj" fmla="val 710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400" b="1" dirty="0">
                <a:solidFill>
                  <a:srgbClr val="002060"/>
                </a:solidFill>
                <a:latin typeface="HGS創英角ﾎﾟｯﾌﾟ体" panose="040B0A00000000000000" pitchFamily="50" charset="-128"/>
                <a:ea typeface="HGS創英角ﾎﾟｯﾌﾟ体" panose="040B0A00000000000000" pitchFamily="50" charset="-128"/>
              </a:rPr>
              <a:t>幻覚・幻聴・妄想等の精神</a:t>
            </a:r>
            <a:r>
              <a:rPr lang="ja-JP" altLang="ja-JP" sz="2400" b="1" dirty="0" smtClean="0">
                <a:solidFill>
                  <a:srgbClr val="002060"/>
                </a:solidFill>
                <a:latin typeface="HGS創英角ﾎﾟｯﾌﾟ体" panose="040B0A00000000000000" pitchFamily="50" charset="-128"/>
                <a:ea typeface="HGS創英角ﾎﾟｯﾌﾟ体" panose="040B0A00000000000000" pitchFamily="50" charset="-128"/>
              </a:rPr>
              <a:t>症状</a:t>
            </a:r>
            <a:r>
              <a:rPr lang="ja-JP" altLang="en-US" sz="2400" b="1" dirty="0" smtClean="0">
                <a:solidFill>
                  <a:srgbClr val="002060"/>
                </a:solidFill>
                <a:latin typeface="HGS創英角ﾎﾟｯﾌﾟ体" panose="040B0A00000000000000" pitchFamily="50" charset="-128"/>
                <a:ea typeface="HGS創英角ﾎﾟｯﾌﾟ体" panose="040B0A00000000000000" pitchFamily="50" charset="-128"/>
              </a:rPr>
              <a:t>　</a:t>
            </a:r>
            <a:r>
              <a:rPr lang="en-US" altLang="ja-JP" sz="2400" b="1" dirty="0" smtClean="0">
                <a:solidFill>
                  <a:srgbClr val="002060"/>
                </a:solidFill>
                <a:latin typeface="HGS創英角ﾎﾟｯﾌﾟ体" panose="040B0A00000000000000" pitchFamily="50" charset="-128"/>
                <a:ea typeface="HGS創英角ﾎﾟｯﾌﾟ体" panose="040B0A00000000000000" pitchFamily="50" charset="-128"/>
              </a:rPr>
              <a:t>1</a:t>
            </a:r>
            <a:endParaRPr kumimoji="1" lang="ja-JP" altLang="en-US" sz="2400" dirty="0">
              <a:solidFill>
                <a:srgbClr val="002060"/>
              </a:solidFill>
              <a:latin typeface="HGS創英角ﾎﾟｯﾌﾟ体" panose="040B0A00000000000000" pitchFamily="50" charset="-128"/>
              <a:ea typeface="HGS創英角ﾎﾟｯﾌﾟ体" panose="040B0A00000000000000" pitchFamily="50" charset="-128"/>
            </a:endParaRPr>
          </a:p>
        </p:txBody>
      </p:sp>
      <p:sp>
        <p:nvSpPr>
          <p:cNvPr id="4" name="角丸四角形 3"/>
          <p:cNvSpPr/>
          <p:nvPr/>
        </p:nvSpPr>
        <p:spPr>
          <a:xfrm>
            <a:off x="110101" y="980728"/>
            <a:ext cx="8854387" cy="554461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200000"/>
              </a:lnSpc>
            </a:pP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 </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全裸</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でマンション</a:t>
            </a:r>
            <a:r>
              <a:rPr lang="ja-JP" altLang="ja-JP" dirty="0">
                <a:solidFill>
                  <a:srgbClr val="FF0000"/>
                </a:solidFill>
                <a:latin typeface="HGS創英角ﾎﾟｯﾌﾟ体" panose="040B0A00000000000000" pitchFamily="50" charset="-128"/>
                <a:ea typeface="HGS創英角ﾎﾟｯﾌﾟ体" panose="040B0A00000000000000" pitchFamily="50" charset="-128"/>
              </a:rPr>
              <a:t>エントランスで暴れて</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１１０番通報された</a:t>
            </a:r>
          </a:p>
          <a:p>
            <a:pPr lvl="0">
              <a:lnSpc>
                <a:spcPct val="200000"/>
              </a:lnSpc>
            </a:pP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 </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自室</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で</a:t>
            </a:r>
            <a:r>
              <a:rPr lang="ja-JP" altLang="ja-JP" dirty="0">
                <a:solidFill>
                  <a:srgbClr val="FF0000"/>
                </a:solidFill>
                <a:latin typeface="HGS創英角ﾎﾟｯﾌﾟ体" panose="040B0A00000000000000" pitchFamily="50" charset="-128"/>
                <a:ea typeface="HGS創英角ﾎﾟｯﾌﾟ体" panose="040B0A00000000000000" pitchFamily="50" charset="-128"/>
              </a:rPr>
              <a:t>上半身裸</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となり、刃渡り</a:t>
            </a:r>
            <a:r>
              <a:rPr lang="en-US" altLang="ja-JP" dirty="0">
                <a:solidFill>
                  <a:srgbClr val="002060"/>
                </a:solidFill>
                <a:latin typeface="HGS創英角ﾎﾟｯﾌﾟ体" panose="040B0A00000000000000" pitchFamily="50" charset="-128"/>
                <a:ea typeface="HGS創英角ﾎﾟｯﾌﾟ体" panose="040B0A00000000000000" pitchFamily="50" charset="-128"/>
              </a:rPr>
              <a:t>20</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センチのサバイバルナイフを机上に置き</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a:t>
            </a:r>
            <a:endParaRPr lang="en-US" altLang="ja-JP" dirty="0" smtClean="0">
              <a:solidFill>
                <a:srgbClr val="002060"/>
              </a:solidFill>
              <a:latin typeface="HGS創英角ﾎﾟｯﾌﾟ体" panose="040B0A00000000000000" pitchFamily="50" charset="-128"/>
              <a:ea typeface="HGS創英角ﾎﾟｯﾌﾟ体" panose="040B0A00000000000000" pitchFamily="50" charset="-128"/>
            </a:endParaRPr>
          </a:p>
          <a:p>
            <a:pPr lvl="0">
              <a:lnSpc>
                <a:spcPct val="200000"/>
              </a:lnSpc>
            </a:pPr>
            <a:r>
              <a:rPr lang="ja-JP" altLang="ja-JP" dirty="0" smtClean="0">
                <a:solidFill>
                  <a:srgbClr val="FF0000"/>
                </a:solidFill>
                <a:latin typeface="HGS創英角ﾎﾟｯﾌﾟ体" panose="040B0A00000000000000" pitchFamily="50" charset="-128"/>
                <a:ea typeface="HGS創英角ﾎﾟｯﾌﾟ体" panose="040B0A00000000000000" pitchFamily="50" charset="-128"/>
              </a:rPr>
              <a:t>「</a:t>
            </a:r>
            <a:r>
              <a:rPr lang="ja-JP" altLang="ja-JP" dirty="0">
                <a:solidFill>
                  <a:srgbClr val="FF0000"/>
                </a:solidFill>
                <a:latin typeface="HGS創英角ﾎﾟｯﾌﾟ体" panose="040B0A00000000000000" pitchFamily="50" charset="-128"/>
                <a:ea typeface="HGS創英角ﾎﾟｯﾌﾟ体" panose="040B0A00000000000000" pitchFamily="50" charset="-128"/>
              </a:rPr>
              <a:t>殺し屋がいる、殺される」と大声で叫んで暴れた</a:t>
            </a:r>
          </a:p>
          <a:p>
            <a:pPr lvl="0">
              <a:lnSpc>
                <a:spcPct val="200000"/>
              </a:lnSpc>
            </a:pP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 </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パンツ</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１枚で意味不明の言動を</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しながら</a:t>
            </a: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個室</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ビデオ店の店内を歩き回った</a:t>
            </a:r>
          </a:p>
          <a:p>
            <a:pPr lvl="0">
              <a:lnSpc>
                <a:spcPct val="200000"/>
              </a:lnSpc>
            </a:pP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 </a:t>
            </a:r>
            <a:r>
              <a:rPr lang="ja-JP" altLang="ja-JP" dirty="0" smtClean="0">
                <a:solidFill>
                  <a:srgbClr val="FF0000"/>
                </a:solidFill>
                <a:latin typeface="HGS創英角ﾎﾟｯﾌﾟ体" panose="040B0A00000000000000" pitchFamily="50" charset="-128"/>
                <a:ea typeface="HGS創英角ﾎﾟｯﾌﾟ体" panose="040B0A00000000000000" pitchFamily="50" charset="-128"/>
              </a:rPr>
              <a:t>「</a:t>
            </a:r>
            <a:r>
              <a:rPr lang="ja-JP" altLang="ja-JP" dirty="0">
                <a:solidFill>
                  <a:srgbClr val="FF0000"/>
                </a:solidFill>
                <a:latin typeface="HGS創英角ﾎﾟｯﾌﾟ体" panose="040B0A00000000000000" pitchFamily="50" charset="-128"/>
                <a:ea typeface="HGS創英角ﾎﾟｯﾌﾟ体" panose="040B0A00000000000000" pitchFamily="50" charset="-128"/>
              </a:rPr>
              <a:t>やくざに追われている」</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などと言って警察に助けを求めてきた</a:t>
            </a:r>
          </a:p>
          <a:p>
            <a:pPr lvl="0">
              <a:lnSpc>
                <a:spcPct val="200000"/>
              </a:lnSpc>
            </a:pP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 </a:t>
            </a:r>
            <a:r>
              <a:rPr lang="ja-JP" altLang="ja-JP" dirty="0" smtClean="0">
                <a:solidFill>
                  <a:srgbClr val="FF0000"/>
                </a:solidFill>
                <a:latin typeface="HGS創英角ﾎﾟｯﾌﾟ体" panose="040B0A00000000000000" pitchFamily="50" charset="-128"/>
                <a:ea typeface="HGS創英角ﾎﾟｯﾌﾟ体" panose="040B0A00000000000000" pitchFamily="50" charset="-128"/>
              </a:rPr>
              <a:t>カーナビ</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が　</a:t>
            </a:r>
            <a:r>
              <a:rPr lang="ja-JP" altLang="ja-JP" dirty="0" smtClean="0">
                <a:solidFill>
                  <a:srgbClr val="FF0000"/>
                </a:solidFill>
                <a:latin typeface="HGS創英角ﾎﾟｯﾌﾟ体" panose="040B0A00000000000000" pitchFamily="50" charset="-128"/>
                <a:ea typeface="HGS創英角ﾎﾟｯﾌﾟ体" panose="040B0A00000000000000" pitchFamily="50" charset="-128"/>
              </a:rPr>
              <a:t>警察</a:t>
            </a:r>
            <a:r>
              <a:rPr lang="ja-JP" altLang="ja-JP" dirty="0">
                <a:solidFill>
                  <a:srgbClr val="FF0000"/>
                </a:solidFill>
                <a:latin typeface="HGS創英角ﾎﾟｯﾌﾟ体" panose="040B0A00000000000000" pitchFamily="50" charset="-128"/>
                <a:ea typeface="HGS創英角ﾎﾟｯﾌﾟ体" panose="040B0A00000000000000" pitchFamily="50" charset="-128"/>
              </a:rPr>
              <a:t>に行くようにしか設定</a:t>
            </a:r>
            <a:r>
              <a:rPr lang="ja-JP" altLang="ja-JP" dirty="0" smtClean="0">
                <a:solidFill>
                  <a:srgbClr val="FF0000"/>
                </a:solidFill>
                <a:latin typeface="HGS創英角ﾎﾟｯﾌﾟ体" panose="040B0A00000000000000" pitchFamily="50" charset="-128"/>
                <a:ea typeface="HGS創英角ﾎﾟｯﾌﾟ体" panose="040B0A00000000000000" pitchFamily="50" charset="-128"/>
              </a:rPr>
              <a:t>できない</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pPr lvl="0">
              <a:lnSpc>
                <a:spcPct val="200000"/>
              </a:lnSpc>
            </a:pPr>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と言って</a:t>
            </a:r>
            <a:r>
              <a:rPr lang="ja-JP" altLang="en-US" dirty="0">
                <a:solidFill>
                  <a:srgbClr val="002060"/>
                </a:solidFill>
                <a:latin typeface="HGS創英角ﾎﾟｯﾌﾟ体" panose="040B0A00000000000000" pitchFamily="50" charset="-128"/>
                <a:ea typeface="HGS創英角ﾎﾟｯﾌﾟ体" panose="040B0A00000000000000" pitchFamily="50" charset="-128"/>
              </a:rPr>
              <a:t>　</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１１０番</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通報してきた</a:t>
            </a:r>
          </a:p>
          <a:p>
            <a:pPr lvl="0">
              <a:lnSpc>
                <a:spcPct val="200000"/>
              </a:lnSpc>
            </a:pP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 </a:t>
            </a:r>
            <a:r>
              <a:rPr lang="ja-JP" altLang="ja-JP" dirty="0" smtClean="0">
                <a:solidFill>
                  <a:srgbClr val="FF0000"/>
                </a:solidFill>
                <a:latin typeface="HGS創英角ﾎﾟｯﾌﾟ体" panose="040B0A00000000000000" pitchFamily="50" charset="-128"/>
                <a:ea typeface="HGS創英角ﾎﾟｯﾌﾟ体" panose="040B0A00000000000000" pitchFamily="50" charset="-128"/>
              </a:rPr>
              <a:t>「</a:t>
            </a:r>
            <a:r>
              <a:rPr lang="ja-JP" altLang="ja-JP" dirty="0">
                <a:solidFill>
                  <a:srgbClr val="FF0000"/>
                </a:solidFill>
                <a:latin typeface="HGS創英角ﾎﾟｯﾌﾟ体" panose="040B0A00000000000000" pitchFamily="50" charset="-128"/>
                <a:ea typeface="HGS創英角ﾎﾟｯﾌﾟ体" panose="040B0A00000000000000" pitchFamily="50" charset="-128"/>
              </a:rPr>
              <a:t>マンション６階の自分の部屋に知らない人が入ってきた</a:t>
            </a:r>
            <a:r>
              <a:rPr lang="ja-JP" altLang="ja-JP" dirty="0" smtClean="0">
                <a:solidFill>
                  <a:srgbClr val="FF0000"/>
                </a:solidFill>
                <a:latin typeface="HGS創英角ﾎﾟｯﾌﾟ体" panose="040B0A00000000000000" pitchFamily="50" charset="-128"/>
                <a:ea typeface="HGS創英角ﾎﾟｯﾌﾟ体" panose="040B0A00000000000000" pitchFamily="50" charset="-128"/>
              </a:rPr>
              <a:t>」</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pPr lvl="0">
              <a:lnSpc>
                <a:spcPct val="200000"/>
              </a:lnSpc>
            </a:pPr>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と言って</a:t>
            </a:r>
            <a:r>
              <a:rPr lang="ja-JP" altLang="en-US" dirty="0">
                <a:solidFill>
                  <a:srgbClr val="002060"/>
                </a:solidFill>
                <a:latin typeface="HGS創英角ﾎﾟｯﾌﾟ体" panose="040B0A00000000000000" pitchFamily="50" charset="-128"/>
                <a:ea typeface="HGS創英角ﾎﾟｯﾌﾟ体" panose="040B0A00000000000000" pitchFamily="50" charset="-128"/>
              </a:rPr>
              <a:t>　</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ベランダ</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伝いに隣家に助けを</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求めた</a:t>
            </a:r>
            <a:endParaRPr lang="ja-JP" altLang="ja-JP" dirty="0">
              <a:solidFill>
                <a:srgbClr val="002060"/>
              </a:solidFill>
              <a:latin typeface="HGS創英角ﾎﾟｯﾌﾟ体" panose="040B0A00000000000000" pitchFamily="50" charset="-128"/>
              <a:ea typeface="HGS創英角ﾎﾟｯﾌﾟ体" panose="040B0A00000000000000" pitchFamily="50" charset="-128"/>
            </a:endParaRPr>
          </a:p>
        </p:txBody>
      </p:sp>
      <p:sp>
        <p:nvSpPr>
          <p:cNvPr id="18"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Rectangle 17"/>
          <p:cNvSpPr>
            <a:spLocks noChangeArrowheads="1"/>
          </p:cNvSpPr>
          <p:nvPr/>
        </p:nvSpPr>
        <p:spPr bwMode="auto">
          <a:xfrm>
            <a:off x="381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20"/>
          <p:cNvSpPr>
            <a:spLocks noChangeArrowheads="1"/>
          </p:cNvSpPr>
          <p:nvPr/>
        </p:nvSpPr>
        <p:spPr bwMode="auto">
          <a:xfrm>
            <a:off x="381000" y="16192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 name="星 24 8"/>
          <p:cNvSpPr/>
          <p:nvPr/>
        </p:nvSpPr>
        <p:spPr>
          <a:xfrm>
            <a:off x="6372200" y="3933056"/>
            <a:ext cx="2282868" cy="1800200"/>
          </a:xfrm>
          <a:prstGeom prst="star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HGS創英角ﾎﾟｯﾌﾟ体" panose="040B0A00000000000000" pitchFamily="50" charset="-128"/>
                <a:ea typeface="HGS創英角ﾎﾟｯﾌﾟ体" panose="040B0A00000000000000" pitchFamily="50" charset="-128"/>
              </a:rPr>
              <a:t>・幻　覚</a:t>
            </a:r>
            <a:endParaRPr kumimoji="1" lang="en-US" altLang="ja-JP" sz="2000" dirty="0" smtClean="0">
              <a:latin typeface="HGS創英角ﾎﾟｯﾌﾟ体" panose="040B0A00000000000000" pitchFamily="50" charset="-128"/>
              <a:ea typeface="HGS創英角ﾎﾟｯﾌﾟ体" panose="040B0A00000000000000" pitchFamily="50" charset="-128"/>
            </a:endParaRPr>
          </a:p>
          <a:p>
            <a:pPr algn="ctr"/>
            <a:r>
              <a:rPr kumimoji="1" lang="ja-JP" altLang="en-US" sz="2000" dirty="0" smtClean="0">
                <a:latin typeface="HGS創英角ﾎﾟｯﾌﾟ体" panose="040B0A00000000000000" pitchFamily="50" charset="-128"/>
                <a:ea typeface="HGS創英角ﾎﾟｯﾌﾟ体" panose="040B0A00000000000000" pitchFamily="50" charset="-128"/>
              </a:rPr>
              <a:t>・幻　聴</a:t>
            </a:r>
            <a:endParaRPr kumimoji="1" lang="en-US" altLang="ja-JP" sz="2000" dirty="0" smtClean="0">
              <a:latin typeface="HGS創英角ﾎﾟｯﾌﾟ体" panose="040B0A00000000000000" pitchFamily="50" charset="-128"/>
              <a:ea typeface="HGS創英角ﾎﾟｯﾌﾟ体" panose="040B0A00000000000000" pitchFamily="50" charset="-128"/>
            </a:endParaRPr>
          </a:p>
          <a:p>
            <a:pPr algn="ctr"/>
            <a:r>
              <a:rPr kumimoji="1" lang="ja-JP" altLang="en-US" sz="2000" dirty="0" smtClean="0">
                <a:latin typeface="HGS創英角ﾎﾟｯﾌﾟ体" panose="040B0A00000000000000" pitchFamily="50" charset="-128"/>
                <a:ea typeface="HGS創英角ﾎﾟｯﾌﾟ体" panose="040B0A00000000000000" pitchFamily="50" charset="-128"/>
              </a:rPr>
              <a:t>・妄　想</a:t>
            </a:r>
            <a:endParaRPr kumimoji="1" lang="ja-JP" altLang="en-US" sz="2000" dirty="0">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491880" y="6165304"/>
            <a:ext cx="4725120" cy="26135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b="1" kern="0" dirty="0">
                <a:solidFill>
                  <a:srgbClr val="555555"/>
                </a:solidFill>
                <a:effectLst/>
                <a:latin typeface="Helvetica"/>
                <a:ea typeface="ＭＳ Ｐゴシック"/>
                <a:cs typeface="Helvetica"/>
              </a:rPr>
              <a:t>（</a:t>
            </a:r>
            <a:r>
              <a:rPr lang="en-US" sz="1200" b="1" u="none" strike="noStrike" kern="0" dirty="0" err="1">
                <a:solidFill>
                  <a:srgbClr val="0F5EB7"/>
                </a:solidFill>
                <a:effectLst/>
                <a:latin typeface="ＭＳ Ｐゴシック"/>
                <a:ea typeface="ＭＳ 明朝"/>
                <a:cs typeface="Helvetica"/>
                <a:hlinkClick r:id="rId2"/>
              </a:rPr>
              <a:t>神奈川県警察</a:t>
            </a:r>
            <a:r>
              <a:rPr lang="en-US" sz="1200" b="1" u="none" strike="noStrike" kern="0" dirty="0">
                <a:solidFill>
                  <a:srgbClr val="0F5EB7"/>
                </a:solidFill>
                <a:effectLst/>
                <a:latin typeface="Helvetica"/>
                <a:ea typeface="ＭＳ Ｐゴシック"/>
                <a:cs typeface="Times New Roman"/>
                <a:hlinkClick r:id="rId2"/>
              </a:rPr>
              <a:t> </a:t>
            </a:r>
            <a:r>
              <a:rPr lang="en-US" sz="1200" b="1" u="none" strike="noStrike" kern="0" dirty="0" err="1">
                <a:solidFill>
                  <a:srgbClr val="0F5EB7"/>
                </a:solidFill>
                <a:effectLst/>
                <a:latin typeface="ＭＳ Ｐゴシック"/>
                <a:ea typeface="ＭＳ 明朝"/>
                <a:cs typeface="Helvetica"/>
                <a:hlinkClick r:id="rId2"/>
              </a:rPr>
              <a:t>危険ドラッグは「ダメ。ゼッタイ</a:t>
            </a:r>
            <a:r>
              <a:rPr lang="en-US" sz="1200" b="1" u="none" strike="noStrike" kern="0" dirty="0">
                <a:solidFill>
                  <a:srgbClr val="0F5EB7"/>
                </a:solidFill>
                <a:effectLst/>
                <a:latin typeface="ＭＳ Ｐゴシック"/>
                <a:ea typeface="ＭＳ 明朝"/>
                <a:cs typeface="Helvetica"/>
                <a:hlinkClick r:id="rId2"/>
              </a:rPr>
              <a:t>。」</a:t>
            </a:r>
            <a:r>
              <a:rPr lang="ja-JP" sz="1200" b="1" kern="0" dirty="0">
                <a:solidFill>
                  <a:srgbClr val="555555"/>
                </a:solidFill>
                <a:effectLst/>
                <a:latin typeface="Helvetica"/>
                <a:ea typeface="ＭＳ Ｐゴシック"/>
                <a:cs typeface="Helvetica"/>
              </a:rPr>
              <a:t>より引用）</a:t>
            </a:r>
            <a:endParaRPr lang="ja-JP" sz="1600" kern="100" dirty="0">
              <a:effectLst/>
              <a:ea typeface="ＭＳ 明朝"/>
              <a:cs typeface="Times New Roman"/>
            </a:endParaRPr>
          </a:p>
        </p:txBody>
      </p:sp>
    </p:spTree>
    <p:extLst>
      <p:ext uri="{BB962C8B-B14F-4D97-AF65-F5344CB8AC3E}">
        <p14:creationId xmlns:p14="http://schemas.microsoft.com/office/powerpoint/2010/main" val="847115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額縁 2"/>
          <p:cNvSpPr/>
          <p:nvPr/>
        </p:nvSpPr>
        <p:spPr>
          <a:xfrm>
            <a:off x="381000" y="151166"/>
            <a:ext cx="6624736" cy="612068"/>
          </a:xfrm>
          <a:prstGeom prst="bevel">
            <a:avLst>
              <a:gd name="adj" fmla="val 710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400" b="1" dirty="0">
                <a:solidFill>
                  <a:srgbClr val="002060"/>
                </a:solidFill>
                <a:latin typeface="HGS創英角ﾎﾟｯﾌﾟ体" panose="040B0A00000000000000" pitchFamily="50" charset="-128"/>
                <a:ea typeface="HGS創英角ﾎﾟｯﾌﾟ体" panose="040B0A00000000000000" pitchFamily="50" charset="-128"/>
              </a:rPr>
              <a:t>幻覚・幻聴・妄想等の精神</a:t>
            </a:r>
            <a:r>
              <a:rPr lang="ja-JP" altLang="ja-JP" sz="2400" b="1" dirty="0" smtClean="0">
                <a:solidFill>
                  <a:srgbClr val="002060"/>
                </a:solidFill>
                <a:latin typeface="HGS創英角ﾎﾟｯﾌﾟ体" panose="040B0A00000000000000" pitchFamily="50" charset="-128"/>
                <a:ea typeface="HGS創英角ﾎﾟｯﾌﾟ体" panose="040B0A00000000000000" pitchFamily="50" charset="-128"/>
              </a:rPr>
              <a:t>症状</a:t>
            </a:r>
            <a:r>
              <a:rPr lang="ja-JP" altLang="en-US" sz="2400" b="1" dirty="0" smtClean="0">
                <a:solidFill>
                  <a:srgbClr val="002060"/>
                </a:solidFill>
                <a:latin typeface="HGS創英角ﾎﾟｯﾌﾟ体" panose="040B0A00000000000000" pitchFamily="50" charset="-128"/>
                <a:ea typeface="HGS創英角ﾎﾟｯﾌﾟ体" panose="040B0A00000000000000" pitchFamily="50" charset="-128"/>
              </a:rPr>
              <a:t>　</a:t>
            </a:r>
            <a:r>
              <a:rPr lang="en-US" altLang="ja-JP" sz="2400" b="1" dirty="0" smtClean="0">
                <a:solidFill>
                  <a:srgbClr val="002060"/>
                </a:solidFill>
                <a:latin typeface="HGS創英角ﾎﾟｯﾌﾟ体" panose="040B0A00000000000000" pitchFamily="50" charset="-128"/>
                <a:ea typeface="HGS創英角ﾎﾟｯﾌﾟ体" panose="040B0A00000000000000" pitchFamily="50" charset="-128"/>
              </a:rPr>
              <a:t>2</a:t>
            </a:r>
            <a:endParaRPr kumimoji="1" lang="ja-JP" altLang="en-US" sz="2400" dirty="0">
              <a:solidFill>
                <a:srgbClr val="002060"/>
              </a:solidFill>
              <a:latin typeface="HGS創英角ﾎﾟｯﾌﾟ体" panose="040B0A00000000000000" pitchFamily="50" charset="-128"/>
              <a:ea typeface="HGS創英角ﾎﾟｯﾌﾟ体" panose="040B0A00000000000000" pitchFamily="50" charset="-128"/>
            </a:endParaRPr>
          </a:p>
        </p:txBody>
      </p:sp>
      <p:sp>
        <p:nvSpPr>
          <p:cNvPr id="4" name="角丸四角形 3"/>
          <p:cNvSpPr/>
          <p:nvPr/>
        </p:nvSpPr>
        <p:spPr>
          <a:xfrm>
            <a:off x="179512" y="908720"/>
            <a:ext cx="8856984" cy="583264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200000"/>
              </a:lnSpc>
            </a:pP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 </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駅</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に行こうとして走ったが</a:t>
            </a:r>
            <a:r>
              <a:rPr lang="ja-JP" altLang="ja-JP" dirty="0">
                <a:solidFill>
                  <a:srgbClr val="FF0000"/>
                </a:solidFill>
                <a:latin typeface="HGS創英角ﾎﾟｯﾌﾟ体" panose="040B0A00000000000000" pitchFamily="50" charset="-128"/>
                <a:ea typeface="HGS創英角ﾎﾟｯﾌﾟ体" panose="040B0A00000000000000" pitchFamily="50" charset="-128"/>
              </a:rPr>
              <a:t>いくら走っても駅に着かない</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と</a:t>
            </a: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言って、</a:t>
            </a:r>
            <a:endParaRPr lang="en-US" altLang="ja-JP" dirty="0" smtClean="0">
              <a:solidFill>
                <a:srgbClr val="002060"/>
              </a:solidFill>
              <a:latin typeface="HGS創英角ﾎﾟｯﾌﾟ体" panose="040B0A00000000000000" pitchFamily="50" charset="-128"/>
              <a:ea typeface="HGS創英角ﾎﾟｯﾌﾟ体" panose="040B0A00000000000000" pitchFamily="50" charset="-128"/>
            </a:endParaRPr>
          </a:p>
          <a:p>
            <a:pPr lvl="0">
              <a:lnSpc>
                <a:spcPct val="200000"/>
              </a:lnSpc>
            </a:pPr>
            <a:r>
              <a:rPr lang="ja-JP" altLang="en-US" dirty="0">
                <a:solidFill>
                  <a:srgbClr val="002060"/>
                </a:solidFill>
                <a:latin typeface="HGS創英角ﾎﾟｯﾌﾟ体" panose="040B0A00000000000000" pitchFamily="50" charset="-128"/>
                <a:ea typeface="HGS創英角ﾎﾟｯﾌﾟ体" panose="040B0A00000000000000" pitchFamily="50" charset="-128"/>
              </a:rPr>
              <a:t>　</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１１０番</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通報してきた</a:t>
            </a:r>
          </a:p>
          <a:p>
            <a:pPr lvl="0">
              <a:lnSpc>
                <a:spcPct val="200000"/>
              </a:lnSpc>
            </a:pP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 </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一時間</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くらい歩いたが数十メートルしか進まない</a:t>
            </a:r>
          </a:p>
          <a:p>
            <a:pPr lvl="0">
              <a:lnSpc>
                <a:spcPct val="200000"/>
              </a:lnSpc>
            </a:pP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 </a:t>
            </a:r>
            <a:r>
              <a:rPr lang="ja-JP" altLang="ja-JP" dirty="0" smtClean="0">
                <a:solidFill>
                  <a:srgbClr val="FF0000"/>
                </a:solidFill>
                <a:latin typeface="HGS創英角ﾎﾟｯﾌﾟ体" panose="040B0A00000000000000" pitchFamily="50" charset="-128"/>
                <a:ea typeface="HGS創英角ﾎﾟｯﾌﾟ体" panose="040B0A00000000000000" pitchFamily="50" charset="-128"/>
              </a:rPr>
              <a:t>暴力団</a:t>
            </a:r>
            <a:r>
              <a:rPr lang="ja-JP" altLang="ja-JP" dirty="0">
                <a:solidFill>
                  <a:srgbClr val="FF0000"/>
                </a:solidFill>
                <a:latin typeface="HGS創英角ﾎﾟｯﾌﾟ体" panose="040B0A00000000000000" pitchFamily="50" charset="-128"/>
                <a:ea typeface="HGS創英角ﾎﾟｯﾌﾟ体" panose="040B0A00000000000000" pitchFamily="50" charset="-128"/>
              </a:rPr>
              <a:t>に追われている</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と言って助けを求めてきた</a:t>
            </a:r>
          </a:p>
          <a:p>
            <a:pPr lvl="0">
              <a:lnSpc>
                <a:spcPct val="200000"/>
              </a:lnSpc>
            </a:pP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 </a:t>
            </a:r>
            <a:r>
              <a:rPr lang="ja-JP" altLang="ja-JP" dirty="0" smtClean="0">
                <a:solidFill>
                  <a:srgbClr val="FF0000"/>
                </a:solidFill>
                <a:latin typeface="HGS創英角ﾎﾟｯﾌﾟ体" panose="040B0A00000000000000" pitchFamily="50" charset="-128"/>
                <a:ea typeface="HGS創英角ﾎﾟｯﾌﾟ体" panose="040B0A00000000000000" pitchFamily="50" charset="-128"/>
              </a:rPr>
              <a:t>時計</a:t>
            </a:r>
            <a:r>
              <a:rPr lang="ja-JP" altLang="ja-JP" dirty="0">
                <a:solidFill>
                  <a:srgbClr val="FF0000"/>
                </a:solidFill>
                <a:latin typeface="HGS創英角ﾎﾟｯﾌﾟ体" panose="040B0A00000000000000" pitchFamily="50" charset="-128"/>
                <a:ea typeface="HGS創英角ﾎﾟｯﾌﾟ体" panose="040B0A00000000000000" pitchFamily="50" charset="-128"/>
              </a:rPr>
              <a:t>とエアコンが私を殺す</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と言っていると言って助けを求めてきた</a:t>
            </a:r>
          </a:p>
          <a:p>
            <a:pPr lvl="0">
              <a:lnSpc>
                <a:spcPct val="200000"/>
              </a:lnSpc>
            </a:pP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 </a:t>
            </a:r>
            <a:r>
              <a:rPr lang="ja-JP" altLang="ja-JP" dirty="0" smtClean="0">
                <a:solidFill>
                  <a:srgbClr val="FF0000"/>
                </a:solidFill>
                <a:latin typeface="HGS創英角ﾎﾟｯﾌﾟ体" panose="040B0A00000000000000" pitchFamily="50" charset="-128"/>
                <a:ea typeface="HGS創英角ﾎﾟｯﾌﾟ体" panose="040B0A00000000000000" pitchFamily="50" charset="-128"/>
              </a:rPr>
              <a:t>壁際</a:t>
            </a:r>
            <a:r>
              <a:rPr lang="ja-JP" altLang="ja-JP" dirty="0">
                <a:solidFill>
                  <a:srgbClr val="FF0000"/>
                </a:solidFill>
                <a:latin typeface="HGS創英角ﾎﾟｯﾌﾟ体" panose="040B0A00000000000000" pitchFamily="50" charset="-128"/>
                <a:ea typeface="HGS創英角ﾎﾟｯﾌﾟ体" panose="040B0A00000000000000" pitchFamily="50" charset="-128"/>
              </a:rPr>
              <a:t>で怖い誰かが</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自分を見張っている</a:t>
            </a:r>
          </a:p>
          <a:p>
            <a:pPr lvl="0">
              <a:lnSpc>
                <a:spcPct val="200000"/>
              </a:lnSpc>
            </a:pP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 </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監視</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カメラで見張られている</a:t>
            </a:r>
          </a:p>
          <a:p>
            <a:pPr lvl="0">
              <a:lnSpc>
                <a:spcPct val="200000"/>
              </a:lnSpc>
            </a:pP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 </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漫画</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喫茶で</a:t>
            </a:r>
            <a:r>
              <a:rPr lang="ja-JP" altLang="ja-JP" dirty="0">
                <a:solidFill>
                  <a:srgbClr val="FF0000"/>
                </a:solidFill>
                <a:latin typeface="HGS創英角ﾎﾟｯﾌﾟ体" panose="040B0A00000000000000" pitchFamily="50" charset="-128"/>
                <a:ea typeface="HGS創英角ﾎﾟｯﾌﾟ体" panose="040B0A00000000000000" pitchFamily="50" charset="-128"/>
              </a:rPr>
              <a:t>床の隙間から男が入ってきた</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と</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a:t>
            </a:r>
            <a:endParaRPr lang="en-US" altLang="ja-JP" dirty="0" smtClean="0">
              <a:solidFill>
                <a:srgbClr val="002060"/>
              </a:solidFill>
              <a:latin typeface="HGS創英角ﾎﾟｯﾌﾟ体" panose="040B0A00000000000000" pitchFamily="50" charset="-128"/>
              <a:ea typeface="HGS創英角ﾎﾟｯﾌﾟ体" panose="040B0A00000000000000" pitchFamily="50" charset="-128"/>
            </a:endParaRPr>
          </a:p>
          <a:p>
            <a:pPr lvl="0">
              <a:lnSpc>
                <a:spcPct val="200000"/>
              </a:lnSpc>
            </a:pPr>
            <a:r>
              <a:rPr lang="ja-JP" altLang="en-US" dirty="0">
                <a:solidFill>
                  <a:srgbClr val="00206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 </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下半身</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裸で助けてくれと言って叫び大騒ぎした</a:t>
            </a:r>
          </a:p>
          <a:p>
            <a:pPr lvl="0">
              <a:lnSpc>
                <a:spcPct val="200000"/>
              </a:lnSpc>
            </a:pP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rPr>
              <a:t>◭ </a:t>
            </a:r>
            <a:r>
              <a:rPr lang="ja-JP" altLang="ja-JP" dirty="0" smtClean="0">
                <a:solidFill>
                  <a:srgbClr val="FF0000"/>
                </a:solidFill>
                <a:latin typeface="HGS創英角ﾎﾟｯﾌﾟ体" panose="040B0A00000000000000" pitchFamily="50" charset="-128"/>
                <a:ea typeface="HGS創英角ﾎﾟｯﾌﾟ体" panose="040B0A00000000000000" pitchFamily="50" charset="-128"/>
              </a:rPr>
              <a:t>足</a:t>
            </a:r>
            <a:r>
              <a:rPr lang="ja-JP" altLang="ja-JP" dirty="0">
                <a:solidFill>
                  <a:srgbClr val="FF0000"/>
                </a:solidFill>
                <a:latin typeface="HGS創英角ﾎﾟｯﾌﾟ体" panose="040B0A00000000000000" pitchFamily="50" charset="-128"/>
                <a:ea typeface="HGS創英角ﾎﾟｯﾌﾟ体" panose="040B0A00000000000000" pitchFamily="50" charset="-128"/>
              </a:rPr>
              <a:t>にダニが入ってくる</a:t>
            </a:r>
            <a:r>
              <a:rPr lang="ja-JP" altLang="ja-JP" dirty="0">
                <a:solidFill>
                  <a:srgbClr val="002060"/>
                </a:solidFill>
                <a:latin typeface="HGS創英角ﾎﾟｯﾌﾟ体" panose="040B0A00000000000000" pitchFamily="50" charset="-128"/>
                <a:ea typeface="HGS創英角ﾎﾟｯﾌﾟ体" panose="040B0A00000000000000" pitchFamily="50" charset="-128"/>
              </a:rPr>
              <a:t>と言って</a:t>
            </a:r>
            <a:r>
              <a:rPr lang="ja-JP" altLang="ja-JP" dirty="0" smtClean="0">
                <a:solidFill>
                  <a:srgbClr val="002060"/>
                </a:solidFill>
                <a:latin typeface="HGS創英角ﾎﾟｯﾌﾟ体" panose="040B0A00000000000000" pitchFamily="50" charset="-128"/>
                <a:ea typeface="HGS創英角ﾎﾟｯﾌﾟ体" panose="040B0A00000000000000" pitchFamily="50" charset="-128"/>
              </a:rPr>
              <a:t>暴れた</a:t>
            </a:r>
            <a:endParaRPr lang="ja-JP" altLang="ja-JP" dirty="0">
              <a:solidFill>
                <a:srgbClr val="002060"/>
              </a:solidFill>
              <a:latin typeface="HGS創英角ﾎﾟｯﾌﾟ体" panose="040B0A00000000000000" pitchFamily="50" charset="-128"/>
              <a:ea typeface="HGS創英角ﾎﾟｯﾌﾟ体" panose="040B0A00000000000000" pitchFamily="50" charset="-128"/>
            </a:endParaRPr>
          </a:p>
        </p:txBody>
      </p:sp>
      <p:sp>
        <p:nvSpPr>
          <p:cNvPr id="18"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Rectangle 17"/>
          <p:cNvSpPr>
            <a:spLocks noChangeArrowheads="1"/>
          </p:cNvSpPr>
          <p:nvPr/>
        </p:nvSpPr>
        <p:spPr bwMode="auto">
          <a:xfrm>
            <a:off x="381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20"/>
          <p:cNvSpPr>
            <a:spLocks noChangeArrowheads="1"/>
          </p:cNvSpPr>
          <p:nvPr/>
        </p:nvSpPr>
        <p:spPr bwMode="auto">
          <a:xfrm>
            <a:off x="381000" y="16192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 name="星 24 4"/>
          <p:cNvSpPr/>
          <p:nvPr/>
        </p:nvSpPr>
        <p:spPr>
          <a:xfrm>
            <a:off x="5522587" y="3789040"/>
            <a:ext cx="3168352" cy="2677988"/>
          </a:xfrm>
          <a:prstGeom prst="star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S創英角ﾎﾟｯﾌﾟ体" panose="040B0A00000000000000" pitchFamily="50" charset="-128"/>
                <a:ea typeface="HGS創英角ﾎﾟｯﾌﾟ体" panose="040B0A00000000000000" pitchFamily="50" charset="-128"/>
              </a:rPr>
              <a:t>・幻　覚</a:t>
            </a:r>
            <a:endParaRPr kumimoji="1" lang="en-US" altLang="ja-JP" sz="2400" dirty="0" smtClean="0">
              <a:latin typeface="HGS創英角ﾎﾟｯﾌﾟ体" panose="040B0A00000000000000" pitchFamily="50" charset="-128"/>
              <a:ea typeface="HGS創英角ﾎﾟｯﾌﾟ体" panose="040B0A00000000000000" pitchFamily="50" charset="-128"/>
            </a:endParaRPr>
          </a:p>
          <a:p>
            <a:pPr algn="ctr"/>
            <a:endParaRPr lang="en-US" altLang="ja-JP" sz="2400" dirty="0">
              <a:latin typeface="HGS創英角ﾎﾟｯﾌﾟ体" panose="040B0A00000000000000" pitchFamily="50" charset="-128"/>
              <a:ea typeface="HGS創英角ﾎﾟｯﾌﾟ体" panose="040B0A00000000000000" pitchFamily="50" charset="-128"/>
            </a:endParaRPr>
          </a:p>
          <a:p>
            <a:pPr algn="ctr"/>
            <a:r>
              <a:rPr kumimoji="1" lang="ja-JP" altLang="en-US" sz="2400" dirty="0" smtClean="0">
                <a:latin typeface="HGS創英角ﾎﾟｯﾌﾟ体" panose="040B0A00000000000000" pitchFamily="50" charset="-128"/>
                <a:ea typeface="HGS創英角ﾎﾟｯﾌﾟ体" panose="040B0A00000000000000" pitchFamily="50" charset="-128"/>
              </a:rPr>
              <a:t>・幻　聴</a:t>
            </a:r>
            <a:endParaRPr kumimoji="1" lang="en-US" altLang="ja-JP" sz="2400" dirty="0" smtClean="0">
              <a:latin typeface="HGS創英角ﾎﾟｯﾌﾟ体" panose="040B0A00000000000000" pitchFamily="50" charset="-128"/>
              <a:ea typeface="HGS創英角ﾎﾟｯﾌﾟ体" panose="040B0A00000000000000" pitchFamily="50" charset="-128"/>
            </a:endParaRPr>
          </a:p>
          <a:p>
            <a:pPr algn="ctr"/>
            <a:endParaRPr lang="en-US" altLang="ja-JP" sz="2400" dirty="0">
              <a:latin typeface="HGS創英角ﾎﾟｯﾌﾟ体" panose="040B0A00000000000000" pitchFamily="50" charset="-128"/>
              <a:ea typeface="HGS創英角ﾎﾟｯﾌﾟ体" panose="040B0A00000000000000" pitchFamily="50" charset="-128"/>
            </a:endParaRPr>
          </a:p>
          <a:p>
            <a:pPr algn="ctr"/>
            <a:r>
              <a:rPr kumimoji="1" lang="ja-JP" altLang="en-US" sz="2400" dirty="0" smtClean="0">
                <a:latin typeface="HGS創英角ﾎﾟｯﾌﾟ体" panose="040B0A00000000000000" pitchFamily="50" charset="-128"/>
                <a:ea typeface="HGS創英角ﾎﾟｯﾌﾟ体" panose="040B0A00000000000000" pitchFamily="50" charset="-128"/>
              </a:rPr>
              <a:t>・妄　想</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4095352" y="6552024"/>
            <a:ext cx="4725120" cy="26135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b="1" kern="0" dirty="0">
                <a:solidFill>
                  <a:srgbClr val="555555"/>
                </a:solidFill>
                <a:effectLst/>
                <a:latin typeface="Helvetica"/>
                <a:ea typeface="ＭＳ Ｐゴシック"/>
                <a:cs typeface="Helvetica"/>
              </a:rPr>
              <a:t>（</a:t>
            </a:r>
            <a:r>
              <a:rPr lang="en-US" sz="1200" b="1" u="none" strike="noStrike" kern="0" dirty="0" err="1">
                <a:solidFill>
                  <a:srgbClr val="0F5EB7"/>
                </a:solidFill>
                <a:effectLst/>
                <a:latin typeface="ＭＳ Ｐゴシック"/>
                <a:ea typeface="ＭＳ 明朝"/>
                <a:cs typeface="Helvetica"/>
                <a:hlinkClick r:id="rId2"/>
              </a:rPr>
              <a:t>神奈川県警察</a:t>
            </a:r>
            <a:r>
              <a:rPr lang="en-US" sz="1200" b="1" u="none" strike="noStrike" kern="0" dirty="0">
                <a:solidFill>
                  <a:srgbClr val="0F5EB7"/>
                </a:solidFill>
                <a:effectLst/>
                <a:latin typeface="Helvetica"/>
                <a:ea typeface="ＭＳ Ｐゴシック"/>
                <a:cs typeface="Times New Roman"/>
                <a:hlinkClick r:id="rId2"/>
              </a:rPr>
              <a:t> </a:t>
            </a:r>
            <a:r>
              <a:rPr lang="en-US" sz="1200" b="1" u="none" strike="noStrike" kern="0" dirty="0" err="1">
                <a:solidFill>
                  <a:srgbClr val="0F5EB7"/>
                </a:solidFill>
                <a:effectLst/>
                <a:latin typeface="ＭＳ Ｐゴシック"/>
                <a:ea typeface="ＭＳ 明朝"/>
                <a:cs typeface="Helvetica"/>
                <a:hlinkClick r:id="rId2"/>
              </a:rPr>
              <a:t>危険ドラッグは「ダメ。ゼッタイ</a:t>
            </a:r>
            <a:r>
              <a:rPr lang="en-US" sz="1200" b="1" u="none" strike="noStrike" kern="0" dirty="0">
                <a:solidFill>
                  <a:srgbClr val="0F5EB7"/>
                </a:solidFill>
                <a:effectLst/>
                <a:latin typeface="ＭＳ Ｐゴシック"/>
                <a:ea typeface="ＭＳ 明朝"/>
                <a:cs typeface="Helvetica"/>
                <a:hlinkClick r:id="rId2"/>
              </a:rPr>
              <a:t>。」</a:t>
            </a:r>
            <a:r>
              <a:rPr lang="ja-JP" sz="1200" b="1" kern="0" dirty="0">
                <a:solidFill>
                  <a:srgbClr val="555555"/>
                </a:solidFill>
                <a:effectLst/>
                <a:latin typeface="Helvetica"/>
                <a:ea typeface="ＭＳ Ｐゴシック"/>
                <a:cs typeface="Helvetica"/>
              </a:rPr>
              <a:t>より引用）</a:t>
            </a:r>
            <a:endParaRPr lang="ja-JP" sz="1600" kern="100" dirty="0">
              <a:effectLst/>
              <a:ea typeface="ＭＳ 明朝"/>
              <a:cs typeface="Times New Roman"/>
            </a:endParaRPr>
          </a:p>
        </p:txBody>
      </p:sp>
    </p:spTree>
    <p:extLst>
      <p:ext uri="{BB962C8B-B14F-4D97-AF65-F5344CB8AC3E}">
        <p14:creationId xmlns:p14="http://schemas.microsoft.com/office/powerpoint/2010/main" val="129538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342525237"/>
              </p:ext>
            </p:extLst>
          </p:nvPr>
        </p:nvGraphicFramePr>
        <p:xfrm>
          <a:off x="602251" y="4653136"/>
          <a:ext cx="8229600" cy="1687056"/>
        </p:xfrm>
        <a:graphic>
          <a:graphicData uri="http://schemas.openxmlformats.org/drawingml/2006/table">
            <a:tbl>
              <a:tblPr firstRow="1" bandRow="1">
                <a:tableStyleId>{16D9F66E-5EB9-4882-86FB-DCBF35E3C3E4}</a:tableStyleId>
              </a:tblPr>
              <a:tblGrid>
                <a:gridCol w="2634722"/>
                <a:gridCol w="2680501"/>
                <a:gridCol w="2914377"/>
              </a:tblGrid>
              <a:tr h="864096">
                <a:tc>
                  <a:txBody>
                    <a:bodyPr/>
                    <a:lstStyle/>
                    <a:p>
                      <a:pPr>
                        <a:lnSpc>
                          <a:spcPct val="200000"/>
                        </a:lnSpc>
                      </a:pPr>
                      <a:r>
                        <a:rPr kumimoji="1" lang="en-US" altLang="ja-JP" sz="2400" dirty="0" smtClean="0">
                          <a:latin typeface="HGS創英角ﾎﾟｯﾌﾟ体" panose="040B0A00000000000000" pitchFamily="50" charset="-128"/>
                          <a:ea typeface="HGS創英角ﾎﾟｯﾌﾟ体" panose="040B0A00000000000000" pitchFamily="50" charset="-128"/>
                        </a:rPr>
                        <a:t>※ </a:t>
                      </a:r>
                      <a:r>
                        <a:rPr kumimoji="1"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脳</a:t>
                      </a:r>
                      <a:r>
                        <a:rPr kumimoji="1" lang="ja-JP" altLang="en-US" sz="2400" dirty="0" smtClean="0">
                          <a:latin typeface="HGS創英角ﾎﾟｯﾌﾟ体" panose="040B0A00000000000000" pitchFamily="50" charset="-128"/>
                          <a:ea typeface="HGS創英角ﾎﾟｯﾌﾟ体" panose="040B0A00000000000000" pitchFamily="50" charset="-128"/>
                        </a:rPr>
                        <a:t>に作用する</a:t>
                      </a:r>
                      <a:endParaRPr kumimoji="1" lang="en-US" altLang="ja-JP" sz="2400" dirty="0" smtClean="0">
                        <a:latin typeface="HGS創英角ﾎﾟｯﾌﾟ体" panose="040B0A00000000000000" pitchFamily="50" charset="-128"/>
                        <a:ea typeface="HGS創英角ﾎﾟｯﾌﾟ体" panose="040B0A00000000000000" pitchFamily="50" charset="-128"/>
                      </a:endParaRPr>
                    </a:p>
                  </a:txBody>
                  <a:tcPr>
                    <a:lnR w="19050" cap="flat" cmpd="sng" algn="ctr">
                      <a:solidFill>
                        <a:schemeClr val="accent2">
                          <a:lumMod val="75000"/>
                        </a:schemeClr>
                      </a:solidFill>
                      <a:prstDash val="solid"/>
                      <a:round/>
                      <a:headEnd type="none" w="med" len="med"/>
                      <a:tailEnd type="none" w="med" len="med"/>
                    </a:lnR>
                    <a:lnB w="19050" cap="flat" cmpd="sng" algn="ctr">
                      <a:solidFill>
                        <a:schemeClr val="accent2">
                          <a:lumMod val="75000"/>
                        </a:schemeClr>
                      </a:solidFill>
                      <a:prstDash val="solid"/>
                      <a:round/>
                      <a:headEnd type="none" w="med" len="med"/>
                      <a:tailEnd type="none" w="med" len="med"/>
                    </a:lnB>
                  </a:tcPr>
                </a:tc>
                <a:tc>
                  <a:txBody>
                    <a:bodyPr/>
                    <a:lstStyle/>
                    <a:p>
                      <a:pPr>
                        <a:lnSpc>
                          <a:spcPct val="200000"/>
                        </a:lnSpc>
                      </a:pPr>
                      <a:r>
                        <a:rPr kumimoji="1" lang="en-US" altLang="ja-JP" sz="2400" dirty="0" smtClean="0">
                          <a:latin typeface="HGS創英角ﾎﾟｯﾌﾟ体" panose="040B0A00000000000000" pitchFamily="50" charset="-128"/>
                          <a:ea typeface="HGS創英角ﾎﾟｯﾌﾟ体" panose="040B0A00000000000000" pitchFamily="50" charset="-128"/>
                        </a:rPr>
                        <a:t>※ </a:t>
                      </a:r>
                      <a:r>
                        <a:rPr kumimoji="1"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耐性</a:t>
                      </a:r>
                      <a:r>
                        <a:rPr kumimoji="1" lang="ja-JP" altLang="en-US" sz="2400" dirty="0" smtClean="0">
                          <a:latin typeface="HGS創英角ﾎﾟｯﾌﾟ体" panose="040B0A00000000000000" pitchFamily="50" charset="-128"/>
                          <a:ea typeface="HGS創英角ﾎﾟｯﾌﾟ体" panose="040B0A00000000000000" pitchFamily="50" charset="-128"/>
                        </a:rPr>
                        <a:t>がある</a:t>
                      </a:r>
                      <a:endParaRPr kumimoji="1" lang="en-US" altLang="ja-JP" sz="2400" dirty="0" smtClean="0">
                        <a:latin typeface="HGS創英角ﾎﾟｯﾌﾟ体" panose="040B0A00000000000000" pitchFamily="50" charset="-128"/>
                        <a:ea typeface="HGS創英角ﾎﾟｯﾌﾟ体" panose="040B0A00000000000000" pitchFamily="50" charset="-128"/>
                      </a:endParaRPr>
                    </a:p>
                  </a:txBody>
                  <a:tcP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B w="19050" cap="flat" cmpd="sng" algn="ctr">
                      <a:solidFill>
                        <a:schemeClr val="accent2">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kumimoji="1" lang="en-US" altLang="ja-JP" sz="2400" dirty="0" smtClean="0">
                          <a:latin typeface="HGS創英角ﾎﾟｯﾌﾟ体" panose="040B0A00000000000000" pitchFamily="50" charset="-128"/>
                          <a:ea typeface="HGS創英角ﾎﾟｯﾌﾟ体" panose="040B0A00000000000000" pitchFamily="50" charset="-128"/>
                        </a:rPr>
                        <a:t>※ </a:t>
                      </a:r>
                      <a:r>
                        <a:rPr kumimoji="1"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中毒</a:t>
                      </a:r>
                      <a:r>
                        <a:rPr kumimoji="1" lang="ja-JP" altLang="en-US" sz="2400" dirty="0" smtClean="0">
                          <a:latin typeface="HGS創英角ﾎﾟｯﾌﾟ体" panose="040B0A00000000000000" pitchFamily="50" charset="-128"/>
                          <a:ea typeface="HGS創英角ﾎﾟｯﾌﾟ体" panose="040B0A00000000000000" pitchFamily="50" charset="-128"/>
                        </a:rPr>
                        <a:t>を起こす</a:t>
                      </a:r>
                      <a:endParaRPr kumimoji="1" lang="en-US" altLang="ja-JP" sz="2400" dirty="0" smtClean="0">
                        <a:latin typeface="HGS創英角ﾎﾟｯﾌﾟ体" panose="040B0A00000000000000" pitchFamily="50" charset="-128"/>
                        <a:ea typeface="HGS創英角ﾎﾟｯﾌﾟ体" panose="040B0A00000000000000" pitchFamily="50" charset="-128"/>
                      </a:endParaRPr>
                    </a:p>
                  </a:txBody>
                  <a:tcPr>
                    <a:lnL w="19050" cap="flat" cmpd="sng" algn="ctr">
                      <a:solidFill>
                        <a:schemeClr val="accent2">
                          <a:lumMod val="75000"/>
                        </a:schemeClr>
                      </a:solidFill>
                      <a:prstDash val="solid"/>
                      <a:round/>
                      <a:headEnd type="none" w="med" len="med"/>
                      <a:tailEnd type="none" w="med" len="med"/>
                    </a:lnL>
                    <a:lnB w="19050" cap="flat" cmpd="sng" algn="ctr">
                      <a:solidFill>
                        <a:schemeClr val="accent2">
                          <a:lumMod val="75000"/>
                        </a:schemeClr>
                      </a:solidFill>
                      <a:prstDash val="solid"/>
                      <a:round/>
                      <a:headEnd type="none" w="med" len="med"/>
                      <a:tailEnd type="none" w="med" len="med"/>
                    </a:lnB>
                  </a:tcPr>
                </a:tc>
              </a:tr>
              <a:tr h="792088">
                <a:tc>
                  <a:txBody>
                    <a:bodyPr/>
                    <a:lstStyle/>
                    <a:p>
                      <a:pPr>
                        <a:lnSpc>
                          <a:spcPct val="200000"/>
                        </a:lnSpc>
                      </a:pPr>
                      <a:r>
                        <a:rPr kumimoji="1" lang="en-US" altLang="ja-JP" sz="2400" dirty="0" smtClean="0">
                          <a:latin typeface="HGS創英角ﾎﾟｯﾌﾟ体" panose="040B0A00000000000000" pitchFamily="50" charset="-128"/>
                          <a:ea typeface="HGS創英角ﾎﾟｯﾌﾟ体" panose="040B0A00000000000000" pitchFamily="50" charset="-128"/>
                        </a:rPr>
                        <a:t>※ </a:t>
                      </a:r>
                      <a:r>
                        <a:rPr kumimoji="1"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依存性</a:t>
                      </a:r>
                      <a:r>
                        <a:rPr kumimoji="1" lang="ja-JP" altLang="en-US" sz="2400" dirty="0" smtClean="0">
                          <a:latin typeface="HGS創英角ﾎﾟｯﾌﾟ体" panose="040B0A00000000000000" pitchFamily="50" charset="-128"/>
                          <a:ea typeface="HGS創英角ﾎﾟｯﾌﾟ体" panose="040B0A00000000000000" pitchFamily="50" charset="-128"/>
                        </a:rPr>
                        <a:t>がある</a:t>
                      </a:r>
                      <a:endParaRPr kumimoji="1" lang="ja-JP" altLang="en-US" sz="2400" dirty="0">
                        <a:latin typeface="HGS創英角ﾎﾟｯﾌﾟ体" panose="040B0A00000000000000" pitchFamily="50" charset="-128"/>
                        <a:ea typeface="HGS創英角ﾎﾟｯﾌﾟ体" panose="040B0A00000000000000" pitchFamily="50" charset="-128"/>
                      </a:endParaRPr>
                    </a:p>
                  </a:txBody>
                  <a:tcPr>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solidFill>
                      <a:schemeClr val="tx2">
                        <a:lumMod val="40000"/>
                        <a:lumOff val="60000"/>
                      </a:schemeClr>
                    </a:solidFill>
                  </a:tcPr>
                </a:tc>
                <a:tc gridSpan="2">
                  <a:txBody>
                    <a:bodyPr/>
                    <a:lstStyle/>
                    <a:p>
                      <a:pPr>
                        <a:lnSpc>
                          <a:spcPct val="200000"/>
                        </a:lnSpc>
                      </a:pPr>
                      <a:r>
                        <a:rPr kumimoji="1" lang="ja-JP" altLang="en-US" sz="2400" b="1" dirty="0" smtClean="0">
                          <a:solidFill>
                            <a:srgbClr val="FF0000"/>
                          </a:solidFill>
                          <a:latin typeface="HGS創英角ﾎﾟｯﾌﾟ体" panose="040B0A00000000000000" pitchFamily="50" charset="-128"/>
                          <a:ea typeface="HGS創英角ﾎﾟｯﾌﾟ体" panose="040B0A00000000000000" pitchFamily="50" charset="-128"/>
                        </a:rPr>
                        <a:t>⇒</a:t>
                      </a:r>
                      <a:r>
                        <a:rPr kumimoji="1"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 </a:t>
                      </a:r>
                      <a:r>
                        <a:rPr kumimoji="1" lang="ja-JP" altLang="en-US" sz="2400" baseline="0" dirty="0" smtClean="0">
                          <a:solidFill>
                            <a:srgbClr val="FF0000"/>
                          </a:solidFill>
                          <a:latin typeface="HGS創英角ﾎﾟｯﾌﾟ体" panose="040B0A00000000000000" pitchFamily="50" charset="-128"/>
                          <a:ea typeface="HGS創英角ﾎﾟｯﾌﾟ体" panose="040B0A00000000000000" pitchFamily="50" charset="-128"/>
                        </a:rPr>
                        <a:t> </a:t>
                      </a:r>
                      <a:r>
                        <a:rPr kumimoji="1"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止めたくても、止められなくなる</a:t>
                      </a:r>
                      <a:endParaRPr kumimoji="1" lang="ja-JP" altLang="en-US" sz="2400" dirty="0">
                        <a:solidFill>
                          <a:srgbClr val="FF0000"/>
                        </a:solidFill>
                        <a:latin typeface="HGS創英角ﾎﾟｯﾌﾟ体" panose="040B0A00000000000000" pitchFamily="50" charset="-128"/>
                        <a:ea typeface="HGS創英角ﾎﾟｯﾌﾟ体" panose="040B0A00000000000000" pitchFamily="50" charset="-128"/>
                      </a:endParaRPr>
                    </a:p>
                  </a:txBody>
                  <a:tcPr>
                    <a:lnL w="19050" cap="flat" cmpd="sng" algn="ctr">
                      <a:solidFill>
                        <a:schemeClr val="accent2">
                          <a:lumMod val="75000"/>
                        </a:schemeClr>
                      </a:solidFill>
                      <a:prstDash val="solid"/>
                      <a:round/>
                      <a:headEnd type="none" w="med" len="med"/>
                      <a:tailEnd type="none" w="med" len="med"/>
                    </a:lnL>
                    <a:lnT w="19050" cap="flat" cmpd="sng" algn="ctr">
                      <a:solidFill>
                        <a:schemeClr val="accent2">
                          <a:lumMod val="75000"/>
                        </a:schemeClr>
                      </a:solidFill>
                      <a:prstDash val="solid"/>
                      <a:round/>
                      <a:headEnd type="none" w="med" len="med"/>
                      <a:tailEnd type="none" w="med" len="med"/>
                    </a:lnT>
                    <a:solidFill>
                      <a:schemeClr val="tx2">
                        <a:lumMod val="40000"/>
                        <a:lumOff val="60000"/>
                      </a:schemeClr>
                    </a:solidFill>
                  </a:tcPr>
                </a:tc>
                <a:tc hMerge="1">
                  <a:txBody>
                    <a:bodyPr/>
                    <a:lstStyle/>
                    <a:p>
                      <a:endParaRPr kumimoji="1" lang="ja-JP" altLang="en-US"/>
                    </a:p>
                  </a:txBody>
                  <a:tcPr/>
                </a:tc>
              </a:tr>
            </a:tbl>
          </a:graphicData>
        </a:graphic>
      </p:graphicFrame>
      <p:sp>
        <p:nvSpPr>
          <p:cNvPr id="5" name="額縁 4"/>
          <p:cNvSpPr/>
          <p:nvPr/>
        </p:nvSpPr>
        <p:spPr>
          <a:xfrm>
            <a:off x="1115616" y="195942"/>
            <a:ext cx="6624736" cy="928802"/>
          </a:xfrm>
          <a:prstGeom prst="bevel">
            <a:avLst>
              <a:gd name="adj" fmla="val 710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rgbClr val="002060"/>
                </a:solidFill>
                <a:latin typeface="HGS創英角ﾎﾟｯﾌﾟ体" panose="040B0A00000000000000" pitchFamily="50" charset="-128"/>
                <a:ea typeface="HGS創英角ﾎﾟｯﾌﾟ体" panose="040B0A00000000000000" pitchFamily="50" charset="-128"/>
              </a:rPr>
              <a:t>薬物とは・・・？</a:t>
            </a:r>
            <a:endParaRPr kumimoji="1" lang="ja-JP" altLang="en-US" sz="3600" dirty="0">
              <a:solidFill>
                <a:srgbClr val="002060"/>
              </a:solidFill>
              <a:latin typeface="HGS創英角ﾎﾟｯﾌﾟ体" panose="040B0A00000000000000" pitchFamily="50" charset="-128"/>
              <a:ea typeface="HGS創英角ﾎﾟｯﾌﾟ体" panose="040B0A00000000000000" pitchFamily="50" charset="-128"/>
            </a:endParaRPr>
          </a:p>
        </p:txBody>
      </p:sp>
      <p:sp>
        <p:nvSpPr>
          <p:cNvPr id="7" name="ブローチ 6"/>
          <p:cNvSpPr/>
          <p:nvPr/>
        </p:nvSpPr>
        <p:spPr>
          <a:xfrm>
            <a:off x="1451355" y="1301812"/>
            <a:ext cx="2304256" cy="504056"/>
          </a:xfrm>
          <a:prstGeom prst="plaqu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002060"/>
                </a:solidFill>
                <a:latin typeface="HGS創英角ﾎﾟｯﾌﾟ体" panose="040B0A00000000000000" pitchFamily="50" charset="-128"/>
                <a:ea typeface="HGS創英角ﾎﾟｯﾌﾟ体" panose="040B0A00000000000000" pitchFamily="50" charset="-128"/>
              </a:rPr>
              <a:t>ドラッグ</a:t>
            </a:r>
            <a:endParaRPr kumimoji="1" lang="ja-JP" altLang="en-US" sz="2400" dirty="0">
              <a:solidFill>
                <a:srgbClr val="002060"/>
              </a:solidFill>
              <a:latin typeface="HGS創英角ﾎﾟｯﾌﾟ体" panose="040B0A00000000000000" pitchFamily="50" charset="-128"/>
              <a:ea typeface="HGS創英角ﾎﾟｯﾌﾟ体" panose="040B0A00000000000000" pitchFamily="50" charset="-128"/>
            </a:endParaRPr>
          </a:p>
        </p:txBody>
      </p:sp>
      <p:sp>
        <p:nvSpPr>
          <p:cNvPr id="8" name="ブローチ 7"/>
          <p:cNvSpPr/>
          <p:nvPr/>
        </p:nvSpPr>
        <p:spPr>
          <a:xfrm>
            <a:off x="1474884" y="1952836"/>
            <a:ext cx="2304256" cy="504056"/>
          </a:xfrm>
          <a:prstGeom prst="plaqu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002060"/>
                </a:solidFill>
                <a:latin typeface="HGS創英角ﾎﾟｯﾌﾟ体" panose="040B0A00000000000000" pitchFamily="50" charset="-128"/>
                <a:ea typeface="HGS創英角ﾎﾟｯﾌﾟ体" panose="040B0A00000000000000" pitchFamily="50" charset="-128"/>
              </a:rPr>
              <a:t>乱用薬物</a:t>
            </a:r>
            <a:endParaRPr kumimoji="1" lang="ja-JP" altLang="en-US" sz="2400" dirty="0">
              <a:solidFill>
                <a:srgbClr val="002060"/>
              </a:solidFill>
              <a:latin typeface="HGS創英角ﾎﾟｯﾌﾟ体" panose="040B0A00000000000000" pitchFamily="50" charset="-128"/>
              <a:ea typeface="HGS創英角ﾎﾟｯﾌﾟ体" panose="040B0A00000000000000" pitchFamily="50" charset="-128"/>
            </a:endParaRPr>
          </a:p>
        </p:txBody>
      </p:sp>
      <p:sp>
        <p:nvSpPr>
          <p:cNvPr id="9" name="ブローチ 8"/>
          <p:cNvSpPr/>
          <p:nvPr/>
        </p:nvSpPr>
        <p:spPr>
          <a:xfrm>
            <a:off x="1474884" y="2603281"/>
            <a:ext cx="2304256" cy="504056"/>
          </a:xfrm>
          <a:prstGeom prst="plaqu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002060"/>
                </a:solidFill>
                <a:latin typeface="HGS創英角ﾎﾟｯﾌﾟ体" panose="040B0A00000000000000" pitchFamily="50" charset="-128"/>
                <a:ea typeface="HGS創英角ﾎﾟｯﾌﾟ体" panose="040B0A00000000000000" pitchFamily="50" charset="-128"/>
              </a:rPr>
              <a:t>依存性薬物</a:t>
            </a:r>
            <a:endParaRPr kumimoji="1" lang="ja-JP" altLang="en-US" sz="2400" dirty="0">
              <a:solidFill>
                <a:srgbClr val="002060"/>
              </a:solidFill>
              <a:latin typeface="HGS創英角ﾎﾟｯﾌﾟ体" panose="040B0A00000000000000" pitchFamily="50" charset="-128"/>
              <a:ea typeface="HGS創英角ﾎﾟｯﾌﾟ体" panose="040B0A00000000000000" pitchFamily="50" charset="-128"/>
            </a:endParaRPr>
          </a:p>
        </p:txBody>
      </p:sp>
      <p:sp>
        <p:nvSpPr>
          <p:cNvPr id="11" name="円形吹き出し 10"/>
          <p:cNvSpPr/>
          <p:nvPr/>
        </p:nvSpPr>
        <p:spPr>
          <a:xfrm>
            <a:off x="4717050" y="1566416"/>
            <a:ext cx="3815390" cy="1515120"/>
          </a:xfrm>
          <a:prstGeom prst="wedgeEllipseCallout">
            <a:avLst>
              <a:gd name="adj1" fmla="val -70139"/>
              <a:gd name="adj2" fmla="val -388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002060"/>
                </a:solidFill>
                <a:latin typeface="HGS創英角ﾎﾟｯﾌﾟ体" panose="040B0A00000000000000" pitchFamily="50" charset="-128"/>
                <a:ea typeface="HGS創英角ﾎﾟｯﾌﾟ体" panose="040B0A00000000000000" pitchFamily="50" charset="-128"/>
              </a:rPr>
              <a:t>と呼ぶこともある</a:t>
            </a:r>
            <a:endParaRPr kumimoji="1" lang="ja-JP" altLang="en-US" sz="2400" dirty="0">
              <a:solidFill>
                <a:srgbClr val="002060"/>
              </a:solidFill>
              <a:latin typeface="HGS創英角ﾎﾟｯﾌﾟ体" panose="040B0A00000000000000" pitchFamily="50" charset="-128"/>
              <a:ea typeface="HGS創英角ﾎﾟｯﾌﾟ体" panose="040B0A00000000000000"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349724736"/>
              </p:ext>
            </p:extLst>
          </p:nvPr>
        </p:nvGraphicFramePr>
        <p:xfrm>
          <a:off x="612595" y="3429000"/>
          <a:ext cx="8208912" cy="822960"/>
        </p:xfrm>
        <a:graphic>
          <a:graphicData uri="http://schemas.openxmlformats.org/drawingml/2006/table">
            <a:tbl>
              <a:tblPr firstRow="1" bandRow="1">
                <a:tableStyleId>{5C22544A-7EE6-4342-B048-85BDC9FD1C3A}</a:tableStyleId>
              </a:tblPr>
              <a:tblGrid>
                <a:gridCol w="2687874"/>
                <a:gridCol w="5521038"/>
              </a:tblGrid>
              <a:tr h="750952">
                <a:tc>
                  <a:txBody>
                    <a:bodyPr/>
                    <a:lstStyle/>
                    <a:p>
                      <a:pPr>
                        <a:lnSpc>
                          <a:spcPct val="200000"/>
                        </a:lnSpc>
                      </a:pPr>
                      <a:r>
                        <a:rPr kumimoji="1" lang="en-US" altLang="ja-JP" sz="2400" dirty="0" smtClean="0">
                          <a:solidFill>
                            <a:schemeClr val="tx1"/>
                          </a:solidFill>
                          <a:latin typeface="HGS創英角ﾎﾟｯﾌﾟ体" panose="040B0A00000000000000" pitchFamily="50" charset="-128"/>
                          <a:ea typeface="HGS創英角ﾎﾟｯﾌﾟ体" panose="040B0A00000000000000" pitchFamily="50" charset="-128"/>
                        </a:rPr>
                        <a:t>※ </a:t>
                      </a:r>
                      <a:r>
                        <a:rPr kumimoji="1" lang="ja-JP" altLang="en-US" sz="2400" dirty="0" smtClean="0">
                          <a:solidFill>
                            <a:schemeClr val="tx1"/>
                          </a:solidFill>
                          <a:latin typeface="HGS創英角ﾎﾟｯﾌﾟ体" panose="040B0A00000000000000" pitchFamily="50" charset="-128"/>
                          <a:ea typeface="HGS創英角ﾎﾟｯﾌﾟ体" panose="040B0A00000000000000" pitchFamily="50" charset="-128"/>
                        </a:rPr>
                        <a:t>乱用とは</a:t>
                      </a:r>
                      <a:endParaRPr kumimoji="1" lang="ja-JP" altLang="en-US" sz="2400" dirty="0">
                        <a:solidFill>
                          <a:schemeClr val="tx1"/>
                        </a:solidFill>
                        <a:latin typeface="HGS創英角ﾎﾟｯﾌﾟ体" panose="040B0A00000000000000" pitchFamily="50" charset="-128"/>
                        <a:ea typeface="HGS創英角ﾎﾟｯﾌﾟ体" panose="040B0A00000000000000" pitchFamily="50" charset="-128"/>
                      </a:endParaRPr>
                    </a:p>
                  </a:txBody>
                  <a:tcPr>
                    <a:lnR w="19050" cap="flat" cmpd="sng" algn="ctr">
                      <a:solidFill>
                        <a:schemeClr val="accent2">
                          <a:lumMod val="75000"/>
                        </a:schemeClr>
                      </a:solidFill>
                      <a:prstDash val="solid"/>
                      <a:round/>
                      <a:headEnd type="none" w="med" len="med"/>
                      <a:tailEnd type="none" w="med" len="med"/>
                    </a:lnR>
                    <a:solidFill>
                      <a:schemeClr val="accent6">
                        <a:lumMod val="40000"/>
                        <a:lumOff val="60000"/>
                      </a:schemeClr>
                    </a:solidFill>
                  </a:tcPr>
                </a:tc>
                <a:tc>
                  <a:txBody>
                    <a:bodyPr/>
                    <a:lstStyle/>
                    <a:p>
                      <a:r>
                        <a:rPr kumimoji="1" lang="en-US" altLang="ja-JP" b="0" dirty="0" smtClean="0">
                          <a:solidFill>
                            <a:schemeClr val="tx1"/>
                          </a:solidFill>
                          <a:latin typeface="HGS創英角ﾎﾟｯﾌﾟ体" panose="040B0A00000000000000" pitchFamily="50" charset="-128"/>
                          <a:ea typeface="HGS創英角ﾎﾟｯﾌﾟ体" panose="040B0A00000000000000" pitchFamily="50" charset="-128"/>
                        </a:rPr>
                        <a:t>※</a:t>
                      </a:r>
                      <a:r>
                        <a:rPr kumimoji="1" lang="ja-JP" altLang="en-US" b="0" baseline="0" dirty="0" smtClean="0">
                          <a:solidFill>
                            <a:schemeClr val="tx1"/>
                          </a:solidFill>
                          <a:latin typeface="HGS創英角ﾎﾟｯﾌﾟ体" panose="040B0A00000000000000" pitchFamily="50" charset="-128"/>
                          <a:ea typeface="HGS創英角ﾎﾟｯﾌﾟ体" panose="040B0A00000000000000" pitchFamily="50" charset="-128"/>
                        </a:rPr>
                        <a:t> </a:t>
                      </a:r>
                      <a:r>
                        <a:rPr kumimoji="1" lang="ja-JP" altLang="en-US" b="0" dirty="0" smtClean="0">
                          <a:solidFill>
                            <a:schemeClr val="tx1"/>
                          </a:solidFill>
                          <a:latin typeface="HGS創英角ﾎﾟｯﾌﾟ体" panose="040B0A00000000000000" pitchFamily="50" charset="-128"/>
                          <a:ea typeface="HGS創英角ﾎﾟｯﾌﾟ体" panose="040B0A00000000000000" pitchFamily="50" charset="-128"/>
                        </a:rPr>
                        <a:t>正しくない使い方を「乱用」という</a:t>
                      </a:r>
                      <a:endParaRPr kumimoji="1" lang="en-US" altLang="ja-JP" b="0" dirty="0" smtClean="0">
                        <a:solidFill>
                          <a:schemeClr val="tx1"/>
                        </a:solidFill>
                        <a:latin typeface="HGS創英角ﾎﾟｯﾌﾟ体" panose="040B0A00000000000000" pitchFamily="50" charset="-128"/>
                        <a:ea typeface="HGS創英角ﾎﾟｯﾌﾟ体" panose="040B0A00000000000000" pitchFamily="50" charset="-128"/>
                      </a:endParaRPr>
                    </a:p>
                    <a:p>
                      <a:r>
                        <a:rPr kumimoji="1" lang="en-US" altLang="ja-JP" b="0" dirty="0" smtClean="0">
                          <a:solidFill>
                            <a:schemeClr val="tx1"/>
                          </a:solidFill>
                          <a:latin typeface="HGS創英角ﾎﾟｯﾌﾟ体" panose="040B0A00000000000000" pitchFamily="50" charset="-128"/>
                          <a:ea typeface="HGS創英角ﾎﾟｯﾌﾟ体" panose="040B0A00000000000000" pitchFamily="50" charset="-128"/>
                        </a:rPr>
                        <a:t>※ 1</a:t>
                      </a:r>
                      <a:r>
                        <a:rPr kumimoji="1" lang="ja-JP" altLang="en-US" b="0" dirty="0" smtClean="0">
                          <a:solidFill>
                            <a:schemeClr val="tx1"/>
                          </a:solidFill>
                          <a:latin typeface="HGS創英角ﾎﾟｯﾌﾟ体" panose="040B0A00000000000000" pitchFamily="50" charset="-128"/>
                          <a:ea typeface="HGS創英角ﾎﾟｯﾌﾟ体" panose="040B0A00000000000000" pitchFamily="50" charset="-128"/>
                        </a:rPr>
                        <a:t>回でも「乱用」という</a:t>
                      </a:r>
                      <a:endParaRPr kumimoji="1" lang="ja-JP" altLang="en-US" b="0" dirty="0">
                        <a:solidFill>
                          <a:schemeClr val="tx1"/>
                        </a:solidFill>
                        <a:latin typeface="HGS創英角ﾎﾟｯﾌﾟ体" panose="040B0A00000000000000" pitchFamily="50" charset="-128"/>
                        <a:ea typeface="HGS創英角ﾎﾟｯﾌﾟ体" panose="040B0A00000000000000" pitchFamily="50" charset="-128"/>
                      </a:endParaRPr>
                    </a:p>
                  </a:txBody>
                  <a:tcPr anchor="ctr">
                    <a:lnL w="19050" cap="flat" cmpd="sng" algn="ctr">
                      <a:solidFill>
                        <a:schemeClr val="accent2">
                          <a:lumMod val="75000"/>
                        </a:schemeClr>
                      </a:solidFill>
                      <a:prstDash val="solid"/>
                      <a:round/>
                      <a:headEnd type="none" w="med" len="med"/>
                      <a:tailEnd type="none" w="med" len="med"/>
                    </a:lnL>
                    <a:solidFill>
                      <a:schemeClr val="accent6">
                        <a:lumMod val="40000"/>
                        <a:lumOff val="60000"/>
                      </a:schemeClr>
                    </a:solidFill>
                  </a:tcPr>
                </a:tc>
              </a:tr>
            </a:tbl>
          </a:graphicData>
        </a:graphic>
      </p:graphicFrame>
    </p:spTree>
    <p:extLst>
      <p:ext uri="{BB962C8B-B14F-4D97-AF65-F5344CB8AC3E}">
        <p14:creationId xmlns:p14="http://schemas.microsoft.com/office/powerpoint/2010/main" val="4268643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827088" y="333375"/>
            <a:ext cx="3240087" cy="78422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0" dirty="0">
                <a:solidFill>
                  <a:srgbClr val="FFFF00"/>
                </a:solidFill>
                <a:latin typeface="HGS創英角ｺﾞｼｯｸUB" panose="020B0900000000000000" pitchFamily="50" charset="-128"/>
                <a:ea typeface="HGS創英角ｺﾞｼｯｸUB" panose="020B0900000000000000" pitchFamily="50" charset="-128"/>
              </a:rPr>
              <a:t>代表的薬物</a:t>
            </a:r>
          </a:p>
        </p:txBody>
      </p:sp>
      <p:pic>
        <p:nvPicPr>
          <p:cNvPr id="1536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1333500"/>
            <a:ext cx="2901950" cy="194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88" y="323850"/>
            <a:ext cx="3332162" cy="248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 5"/>
          <p:cNvSpPr/>
          <p:nvPr/>
        </p:nvSpPr>
        <p:spPr>
          <a:xfrm>
            <a:off x="2573338" y="1341438"/>
            <a:ext cx="2160587" cy="6477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rgbClr val="002060"/>
                </a:solidFill>
                <a:latin typeface="HGS創英角ｺﾞｼｯｸUB" panose="020B0900000000000000" pitchFamily="50" charset="-128"/>
                <a:ea typeface="HGS創英角ｺﾞｼｯｸUB" panose="020B0900000000000000" pitchFamily="50" charset="-128"/>
              </a:rPr>
              <a:t>覚せい剤</a:t>
            </a:r>
          </a:p>
        </p:txBody>
      </p:sp>
      <p:sp>
        <p:nvSpPr>
          <p:cNvPr id="7" name="角丸四角形 6"/>
          <p:cNvSpPr/>
          <p:nvPr/>
        </p:nvSpPr>
        <p:spPr>
          <a:xfrm>
            <a:off x="3727450" y="2305050"/>
            <a:ext cx="2519363" cy="6477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rgbClr val="002060"/>
                </a:solidFill>
                <a:latin typeface="HGS創英角ｺﾞｼｯｸUB" panose="020B0900000000000000" pitchFamily="50" charset="-128"/>
                <a:ea typeface="HGS創英角ｺﾞｼｯｸUB" panose="020B0900000000000000" pitchFamily="50" charset="-128"/>
              </a:rPr>
              <a:t>ＭＤＭＡ</a:t>
            </a:r>
          </a:p>
        </p:txBody>
      </p:sp>
      <p:pic>
        <p:nvPicPr>
          <p:cNvPr id="153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488" y="3127375"/>
            <a:ext cx="316230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8172450" y="4457700"/>
            <a:ext cx="357188" cy="2257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角丸四角形 10"/>
          <p:cNvSpPr/>
          <p:nvPr/>
        </p:nvSpPr>
        <p:spPr>
          <a:xfrm>
            <a:off x="6284913" y="3279775"/>
            <a:ext cx="1441450" cy="431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rgbClr val="002060"/>
                </a:solidFill>
                <a:latin typeface="HGS創英角ｺﾞｼｯｸUB" panose="020B0900000000000000" pitchFamily="50" charset="-128"/>
                <a:ea typeface="HGS創英角ｺﾞｼｯｸUB" panose="020B0900000000000000" pitchFamily="50" charset="-128"/>
              </a:rPr>
              <a:t>危険ハーブ</a:t>
            </a:r>
          </a:p>
        </p:txBody>
      </p:sp>
      <p:sp>
        <p:nvSpPr>
          <p:cNvPr id="8" name="角丸四角形 7"/>
          <p:cNvSpPr/>
          <p:nvPr/>
        </p:nvSpPr>
        <p:spPr>
          <a:xfrm>
            <a:off x="7142163" y="4398963"/>
            <a:ext cx="1944687" cy="50165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002060"/>
                </a:solidFill>
                <a:latin typeface="HGS創英角ｺﾞｼｯｸUB" panose="020B0900000000000000" pitchFamily="50" charset="-128"/>
                <a:ea typeface="HGS創英角ｺﾞｼｯｸUB" panose="020B0900000000000000" pitchFamily="50" charset="-128"/>
              </a:rPr>
              <a:t>危険ドラッグ</a:t>
            </a:r>
          </a:p>
        </p:txBody>
      </p:sp>
      <p:pic>
        <p:nvPicPr>
          <p:cNvPr id="15371" name="図 1" descr="http://ag-skin.com/daily/doc/201211171800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25" y="3687763"/>
            <a:ext cx="2052638"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図 4" descr="http://www.pref.kanagawa.jp/uploaded/image/2198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88" y="4603750"/>
            <a:ext cx="2973387"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角丸四角形 12"/>
          <p:cNvSpPr/>
          <p:nvPr/>
        </p:nvSpPr>
        <p:spPr>
          <a:xfrm>
            <a:off x="971550" y="4132263"/>
            <a:ext cx="2520950" cy="6477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rgbClr val="002060"/>
                </a:solidFill>
                <a:latin typeface="HGS創英角ｺﾞｼｯｸUB" panose="020B0900000000000000" pitchFamily="50" charset="-128"/>
                <a:ea typeface="HGS創英角ｺﾞｼｯｸUB" panose="020B0900000000000000" pitchFamily="50" charset="-128"/>
              </a:rPr>
              <a:t>大麻</a:t>
            </a:r>
          </a:p>
        </p:txBody>
      </p:sp>
    </p:spTree>
    <p:extLst>
      <p:ext uri="{BB962C8B-B14F-4D97-AF65-F5344CB8AC3E}">
        <p14:creationId xmlns:p14="http://schemas.microsoft.com/office/powerpoint/2010/main" val="3415753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2060"/>
                </a:solidFill>
                <a:latin typeface="HGP創英角ﾎﾟｯﾌﾟ体" panose="040B0A00000000000000" pitchFamily="50" charset="-128"/>
                <a:ea typeface="HGP創英角ﾎﾟｯﾌﾟ体" panose="040B0A00000000000000" pitchFamily="50" charset="-128"/>
              </a:rPr>
              <a:t>薬物の作用による分類</a:t>
            </a:r>
            <a:endParaRPr kumimoji="1" lang="ja-JP" altLang="en-US" dirty="0">
              <a:solidFill>
                <a:srgbClr val="002060"/>
              </a:solidFill>
              <a:latin typeface="HGP創英角ﾎﾟｯﾌﾟ体" panose="040B0A00000000000000" pitchFamily="50" charset="-128"/>
              <a:ea typeface="HGP創英角ﾎﾟｯﾌﾟ体" panose="040B0A00000000000000" pitchFamily="50" charset="-128"/>
            </a:endParaRPr>
          </a:p>
        </p:txBody>
      </p:sp>
      <p:graphicFrame>
        <p:nvGraphicFramePr>
          <p:cNvPr id="6" name="コンテンツ プレースホルダ 5"/>
          <p:cNvGraphicFramePr>
            <a:graphicFrameLocks noGrp="1"/>
          </p:cNvGraphicFramePr>
          <p:nvPr>
            <p:ph idx="1"/>
            <p:extLst>
              <p:ext uri="{D42A27DB-BD31-4B8C-83A1-F6EECF244321}">
                <p14:modId xmlns:p14="http://schemas.microsoft.com/office/powerpoint/2010/main" val="910443305"/>
              </p:ext>
            </p:extLst>
          </p:nvPr>
        </p:nvGraphicFramePr>
        <p:xfrm>
          <a:off x="457200" y="1536921"/>
          <a:ext cx="8229600" cy="5006712"/>
        </p:xfrm>
        <a:graphic>
          <a:graphicData uri="http://schemas.openxmlformats.org/drawingml/2006/table">
            <a:tbl>
              <a:tblPr firstRow="1" bandRow="1">
                <a:tableStyleId>{5C22544A-7EE6-4342-B048-85BDC9FD1C3A}</a:tableStyleId>
              </a:tblPr>
              <a:tblGrid>
                <a:gridCol w="2057400"/>
                <a:gridCol w="2057400"/>
                <a:gridCol w="2057400"/>
                <a:gridCol w="2057400"/>
              </a:tblGrid>
              <a:tr h="1180728">
                <a:tc>
                  <a:txBody>
                    <a:bodyPr/>
                    <a:lstStyle/>
                    <a:p>
                      <a:pPr algn="ctr">
                        <a:lnSpc>
                          <a:spcPct val="250000"/>
                        </a:lnSpc>
                      </a:pPr>
                      <a:r>
                        <a:rPr kumimoji="1" lang="ja-JP" altLang="en-US" sz="2400" dirty="0" smtClean="0">
                          <a:solidFill>
                            <a:srgbClr val="002060"/>
                          </a:solidFill>
                          <a:latin typeface="HGP創英角ﾎﾟｯﾌﾟ体" panose="040B0A00000000000000" pitchFamily="50" charset="-128"/>
                          <a:ea typeface="HGP創英角ﾎﾟｯﾌﾟ体" panose="040B0A00000000000000" pitchFamily="50" charset="-128"/>
                        </a:rPr>
                        <a:t>分　類</a:t>
                      </a:r>
                      <a:endParaRPr kumimoji="1" lang="ja-JP" altLang="en-US" sz="2400" dirty="0">
                        <a:solidFill>
                          <a:srgbClr val="002060"/>
                        </a:solidFill>
                        <a:latin typeface="HGP創英角ﾎﾟｯﾌﾟ体" panose="040B0A00000000000000" pitchFamily="50" charset="-128"/>
                        <a:ea typeface="HGP創英角ﾎﾟｯﾌﾟ体" panose="040B0A00000000000000"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250000"/>
                        </a:lnSpc>
                      </a:pPr>
                      <a:r>
                        <a:rPr kumimoji="1" lang="ja-JP" altLang="en-US" sz="2400" dirty="0" smtClean="0">
                          <a:solidFill>
                            <a:srgbClr val="002060"/>
                          </a:solidFill>
                          <a:latin typeface="HGP創英角ﾎﾟｯﾌﾟ体" panose="040B0A00000000000000" pitchFamily="50" charset="-128"/>
                          <a:ea typeface="HGP創英角ﾎﾟｯﾌﾟ体" panose="040B0A00000000000000" pitchFamily="50" charset="-128"/>
                        </a:rPr>
                        <a:t>アッパー系</a:t>
                      </a:r>
                      <a:endParaRPr kumimoji="1" lang="ja-JP" altLang="en-US" sz="2400" dirty="0">
                        <a:solidFill>
                          <a:srgbClr val="002060"/>
                        </a:solidFill>
                        <a:latin typeface="HGP創英角ﾎﾟｯﾌﾟ体" panose="040B0A00000000000000" pitchFamily="50" charset="-128"/>
                        <a:ea typeface="HGP創英角ﾎﾟｯﾌﾟ体" panose="040B0A00000000000000"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250000"/>
                        </a:lnSpc>
                      </a:pPr>
                      <a:r>
                        <a:rPr kumimoji="1" lang="ja-JP" altLang="en-US" sz="2400" dirty="0" smtClean="0">
                          <a:solidFill>
                            <a:srgbClr val="002060"/>
                          </a:solidFill>
                          <a:latin typeface="HGP創英角ﾎﾟｯﾌﾟ体" panose="040B0A00000000000000" pitchFamily="50" charset="-128"/>
                          <a:ea typeface="HGP創英角ﾎﾟｯﾌﾟ体" panose="040B0A00000000000000" pitchFamily="50" charset="-128"/>
                        </a:rPr>
                        <a:t>ダウナー系</a:t>
                      </a:r>
                      <a:endParaRPr kumimoji="1" lang="ja-JP" altLang="en-US" sz="2400" dirty="0">
                        <a:solidFill>
                          <a:srgbClr val="002060"/>
                        </a:solidFill>
                        <a:latin typeface="HGP創英角ﾎﾟｯﾌﾟ体" panose="040B0A00000000000000" pitchFamily="50" charset="-128"/>
                        <a:ea typeface="HGP創英角ﾎﾟｯﾌﾟ体" panose="040B0A00000000000000"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250000"/>
                        </a:lnSpc>
                      </a:pPr>
                      <a:r>
                        <a:rPr kumimoji="1" lang="ja-JP" altLang="en-US" sz="2000" dirty="0" smtClean="0">
                          <a:solidFill>
                            <a:srgbClr val="002060"/>
                          </a:solidFill>
                          <a:latin typeface="HGP創英角ﾎﾟｯﾌﾟ体" panose="040B0A00000000000000" pitchFamily="50" charset="-128"/>
                          <a:ea typeface="HGP創英角ﾎﾟｯﾌﾟ体" panose="040B0A00000000000000" pitchFamily="50" charset="-128"/>
                        </a:rPr>
                        <a:t>サイケデリック系</a:t>
                      </a:r>
                      <a:endParaRPr kumimoji="1" lang="ja-JP" altLang="en-US" sz="2000" dirty="0">
                        <a:solidFill>
                          <a:srgbClr val="002060"/>
                        </a:solidFill>
                        <a:latin typeface="HGP創英角ﾎﾟｯﾌﾟ体" panose="040B0A00000000000000" pitchFamily="50" charset="-128"/>
                        <a:ea typeface="HGP創英角ﾎﾟｯﾌﾟ体" panose="040B0A00000000000000"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60000"/>
                        <a:lumOff val="40000"/>
                      </a:schemeClr>
                    </a:solidFill>
                  </a:tcPr>
                </a:tc>
              </a:tr>
              <a:tr h="1296144">
                <a:tc>
                  <a:txBody>
                    <a:bodyPr/>
                    <a:lstStyle/>
                    <a:p>
                      <a:pPr algn="ctr">
                        <a:lnSpc>
                          <a:spcPct val="200000"/>
                        </a:lnSpc>
                      </a:pPr>
                      <a:r>
                        <a:rPr kumimoji="1" lang="ja-JP" altLang="en-US" sz="2800" dirty="0" smtClean="0">
                          <a:latin typeface="HGP創英角ﾎﾟｯﾌﾟ体" panose="040B0A00000000000000" pitchFamily="50" charset="-128"/>
                          <a:ea typeface="HGP創英角ﾎﾟｯﾌﾟ体" panose="040B0A00000000000000" pitchFamily="50" charset="-128"/>
                        </a:rPr>
                        <a:t>作　用</a:t>
                      </a:r>
                      <a:endParaRPr kumimoji="1" lang="ja-JP" altLang="en-US" sz="2800" dirty="0">
                        <a:latin typeface="HGP創英角ﾎﾟｯﾌﾟ体" panose="040B0A00000000000000" pitchFamily="50" charset="-128"/>
                        <a:ea typeface="HGP創英角ﾎﾟｯﾌﾟ体" panose="040B0A00000000000000"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200000"/>
                        </a:lnSpc>
                      </a:pPr>
                      <a:r>
                        <a:rPr kumimoji="1" lang="ja-JP" altLang="en-US" sz="2800" dirty="0" smtClean="0">
                          <a:latin typeface="HGP創英角ﾎﾟｯﾌﾟ体" panose="040B0A00000000000000" pitchFamily="50" charset="-128"/>
                          <a:ea typeface="HGP創英角ﾎﾟｯﾌﾟ体" panose="040B0A00000000000000" pitchFamily="50" charset="-128"/>
                        </a:rPr>
                        <a:t>興奮させる</a:t>
                      </a:r>
                      <a:endParaRPr kumimoji="1" lang="ja-JP" altLang="en-US" sz="2800" dirty="0">
                        <a:latin typeface="HGP創英角ﾎﾟｯﾌﾟ体" panose="040B0A00000000000000" pitchFamily="50" charset="-128"/>
                        <a:ea typeface="HGP創英角ﾎﾟｯﾌﾟ体" panose="040B0A00000000000000"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200000"/>
                        </a:lnSpc>
                      </a:pPr>
                      <a:r>
                        <a:rPr kumimoji="1" lang="ja-JP" altLang="en-US" sz="2800" dirty="0" smtClean="0">
                          <a:latin typeface="HGP創英角ﾎﾟｯﾌﾟ体" panose="040B0A00000000000000" pitchFamily="50" charset="-128"/>
                          <a:ea typeface="HGP創英角ﾎﾟｯﾌﾟ体" panose="040B0A00000000000000" pitchFamily="50" charset="-128"/>
                        </a:rPr>
                        <a:t>抑制させる</a:t>
                      </a:r>
                      <a:endParaRPr kumimoji="1" lang="ja-JP" altLang="en-US" sz="2800" dirty="0">
                        <a:latin typeface="HGP創英角ﾎﾟｯﾌﾟ体" panose="040B0A00000000000000" pitchFamily="50" charset="-128"/>
                        <a:ea typeface="HGP創英角ﾎﾟｯﾌﾟ体" panose="040B0A00000000000000"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200000"/>
                        </a:lnSpc>
                      </a:pPr>
                      <a:r>
                        <a:rPr kumimoji="1" lang="ja-JP" altLang="en-US" sz="2800" dirty="0" smtClean="0">
                          <a:latin typeface="HGP創英角ﾎﾟｯﾌﾟ体" panose="040B0A00000000000000" pitchFamily="50" charset="-128"/>
                          <a:ea typeface="HGP創英角ﾎﾟｯﾌﾟ体" panose="040B0A00000000000000" pitchFamily="50" charset="-128"/>
                        </a:rPr>
                        <a:t>幻覚作用</a:t>
                      </a:r>
                      <a:endParaRPr kumimoji="1" lang="ja-JP" altLang="en-US" sz="2800" dirty="0">
                        <a:latin typeface="HGP創英角ﾎﾟｯﾌﾟ体" panose="040B0A00000000000000" pitchFamily="50" charset="-128"/>
                        <a:ea typeface="HGP創英角ﾎﾟｯﾌﾟ体" panose="040B0A00000000000000"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60000"/>
                        <a:lumOff val="40000"/>
                      </a:schemeClr>
                    </a:solidFill>
                  </a:tcPr>
                </a:tc>
              </a:tr>
              <a:tr h="2376264">
                <a:tc>
                  <a:txBody>
                    <a:bodyPr/>
                    <a:lstStyle/>
                    <a:p>
                      <a:pPr algn="ctr">
                        <a:lnSpc>
                          <a:spcPct val="300000"/>
                        </a:lnSpc>
                      </a:pPr>
                      <a:r>
                        <a:rPr kumimoji="1" lang="ja-JP" altLang="en-US" sz="2400" b="1" dirty="0" smtClean="0">
                          <a:latin typeface="HGP創英角ﾎﾟｯﾌﾟ体" panose="040B0A00000000000000" pitchFamily="50" charset="-128"/>
                          <a:ea typeface="HGP創英角ﾎﾟｯﾌﾟ体" panose="040B0A00000000000000" pitchFamily="50" charset="-128"/>
                        </a:rPr>
                        <a:t>代表的薬物</a:t>
                      </a:r>
                      <a:endParaRPr kumimoji="1" lang="ja-JP" altLang="en-US" sz="2400" b="1" dirty="0">
                        <a:latin typeface="HGP創英角ﾎﾟｯﾌﾟ体" panose="040B0A00000000000000" pitchFamily="50" charset="-128"/>
                        <a:ea typeface="HGP創英角ﾎﾟｯﾌﾟ体" panose="040B0A00000000000000"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200000"/>
                        </a:lnSpc>
                      </a:pPr>
                      <a:r>
                        <a:rPr kumimoji="1" lang="ja-JP" altLang="en-US" sz="2000" b="1" dirty="0" smtClean="0">
                          <a:latin typeface="HGP創英角ﾎﾟｯﾌﾟ体" panose="040B0A00000000000000" pitchFamily="50" charset="-128"/>
                          <a:ea typeface="HGP創英角ﾎﾟｯﾌﾟ体" panose="040B0A00000000000000" pitchFamily="50" charset="-128"/>
                        </a:rPr>
                        <a:t>覚せい剤</a:t>
                      </a:r>
                      <a:endParaRPr kumimoji="1" lang="en-US" altLang="ja-JP" sz="2000" b="1" dirty="0" smtClean="0">
                        <a:latin typeface="HGP創英角ﾎﾟｯﾌﾟ体" panose="040B0A00000000000000" pitchFamily="50" charset="-128"/>
                        <a:ea typeface="HGP創英角ﾎﾟｯﾌﾟ体" panose="040B0A00000000000000" pitchFamily="50" charset="-128"/>
                      </a:endParaRPr>
                    </a:p>
                    <a:p>
                      <a:pPr algn="ctr">
                        <a:lnSpc>
                          <a:spcPct val="200000"/>
                        </a:lnSpc>
                      </a:pPr>
                      <a:r>
                        <a:rPr kumimoji="1" lang="ja-JP" altLang="en-US" sz="2000" b="1" dirty="0" smtClean="0">
                          <a:latin typeface="HGP創英角ﾎﾟｯﾌﾟ体" panose="040B0A00000000000000" pitchFamily="50" charset="-128"/>
                          <a:ea typeface="HGP創英角ﾎﾟｯﾌﾟ体" panose="040B0A00000000000000" pitchFamily="50" charset="-128"/>
                        </a:rPr>
                        <a:t>コカイン</a:t>
                      </a:r>
                      <a:endParaRPr kumimoji="1" lang="en-US" altLang="ja-JP" sz="2000" b="1" dirty="0" smtClean="0">
                        <a:latin typeface="HGP創英角ﾎﾟｯﾌﾟ体" panose="040B0A00000000000000" pitchFamily="50" charset="-128"/>
                        <a:ea typeface="HGP創英角ﾎﾟｯﾌﾟ体" panose="040B0A00000000000000" pitchFamily="50" charset="-128"/>
                      </a:endParaRPr>
                    </a:p>
                    <a:p>
                      <a:pPr algn="ctr">
                        <a:lnSpc>
                          <a:spcPct val="200000"/>
                        </a:lnSpc>
                      </a:pPr>
                      <a:endParaRPr kumimoji="1" lang="en-US" altLang="ja-JP" sz="2000" b="1" dirty="0" smtClean="0">
                        <a:latin typeface="HGP創英角ﾎﾟｯﾌﾟ体" panose="040B0A00000000000000" pitchFamily="50" charset="-128"/>
                        <a:ea typeface="HGP創英角ﾎﾟｯﾌﾟ体" panose="040B0A00000000000000" pitchFamily="50" charset="-128"/>
                      </a:endParaRPr>
                    </a:p>
                    <a:p>
                      <a:pPr algn="ctr">
                        <a:lnSpc>
                          <a:spcPct val="200000"/>
                        </a:lnSpc>
                      </a:pPr>
                      <a:r>
                        <a:rPr kumimoji="1" lang="ja-JP" altLang="en-US" sz="2000" b="1" dirty="0" smtClean="0">
                          <a:latin typeface="HGP創英角ﾎﾟｯﾌﾟ体" panose="040B0A00000000000000" pitchFamily="50" charset="-128"/>
                          <a:ea typeface="HGP創英角ﾎﾟｯﾌﾟ体" panose="040B0A00000000000000" pitchFamily="50" charset="-128"/>
                        </a:rPr>
                        <a:t>ＭＤＭＡ</a:t>
                      </a:r>
                      <a:endParaRPr kumimoji="1" lang="ja-JP" altLang="en-US" sz="2000" b="1" dirty="0">
                        <a:latin typeface="HGP創英角ﾎﾟｯﾌﾟ体" panose="040B0A00000000000000" pitchFamily="50" charset="-128"/>
                        <a:ea typeface="HGP創英角ﾎﾟｯﾌﾟ体" panose="040B0A00000000000000"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200000"/>
                        </a:lnSpc>
                      </a:pPr>
                      <a:r>
                        <a:rPr kumimoji="1" lang="ja-JP" altLang="en-US" sz="2000" b="1" dirty="0" smtClean="0">
                          <a:latin typeface="HGP創英角ﾎﾟｯﾌﾟ体" panose="040B0A00000000000000" pitchFamily="50" charset="-128"/>
                          <a:ea typeface="HGP創英角ﾎﾟｯﾌﾟ体" panose="040B0A00000000000000" pitchFamily="50" charset="-128"/>
                        </a:rPr>
                        <a:t>ヘロイン</a:t>
                      </a:r>
                      <a:endParaRPr kumimoji="1" lang="en-US" altLang="ja-JP" sz="2000" b="1" dirty="0" smtClean="0">
                        <a:latin typeface="HGP創英角ﾎﾟｯﾌﾟ体" panose="040B0A00000000000000" pitchFamily="50" charset="-128"/>
                        <a:ea typeface="HGP創英角ﾎﾟｯﾌﾟ体" panose="040B0A00000000000000" pitchFamily="50" charset="-128"/>
                      </a:endParaRPr>
                    </a:p>
                    <a:p>
                      <a:pPr algn="ctr">
                        <a:lnSpc>
                          <a:spcPct val="200000"/>
                        </a:lnSpc>
                      </a:pPr>
                      <a:r>
                        <a:rPr kumimoji="1" lang="ja-JP" altLang="en-US" sz="2000" b="1" dirty="0" smtClean="0">
                          <a:latin typeface="HGP創英角ﾎﾟｯﾌﾟ体" panose="040B0A00000000000000" pitchFamily="50" charset="-128"/>
                          <a:ea typeface="HGP創英角ﾎﾟｯﾌﾟ体" panose="040B0A00000000000000" pitchFamily="50" charset="-128"/>
                        </a:rPr>
                        <a:t>シンナー</a:t>
                      </a:r>
                      <a:endParaRPr kumimoji="1" lang="en-US" altLang="ja-JP" sz="2000" b="1" dirty="0" smtClean="0">
                        <a:latin typeface="HGP創英角ﾎﾟｯﾌﾟ体" panose="040B0A00000000000000" pitchFamily="50" charset="-128"/>
                        <a:ea typeface="HGP創英角ﾎﾟｯﾌﾟ体" panose="040B0A00000000000000" pitchFamily="50" charset="-128"/>
                      </a:endParaRPr>
                    </a:p>
                    <a:p>
                      <a:pPr algn="ctr">
                        <a:lnSpc>
                          <a:spcPct val="200000"/>
                        </a:lnSpc>
                      </a:pPr>
                      <a:r>
                        <a:rPr kumimoji="1" lang="ja-JP" altLang="en-US" sz="2000" b="1" dirty="0" smtClean="0">
                          <a:latin typeface="HGP創英角ﾎﾟｯﾌﾟ体" panose="040B0A00000000000000" pitchFamily="50" charset="-128"/>
                          <a:ea typeface="HGP創英角ﾎﾟｯﾌﾟ体" panose="040B0A00000000000000" pitchFamily="50" charset="-128"/>
                        </a:rPr>
                        <a:t>大麻</a:t>
                      </a:r>
                      <a:endParaRPr kumimoji="1" lang="ja-JP" altLang="en-US" sz="2000" b="1" dirty="0">
                        <a:latin typeface="HGP創英角ﾎﾟｯﾌﾟ体" panose="040B0A00000000000000" pitchFamily="50" charset="-128"/>
                        <a:ea typeface="HGP創英角ﾎﾟｯﾌﾟ体" panose="040B0A00000000000000"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200000"/>
                        </a:lnSpc>
                      </a:pPr>
                      <a:r>
                        <a:rPr kumimoji="1" lang="ja-JP" altLang="en-US" sz="2000" b="1" dirty="0" smtClean="0">
                          <a:latin typeface="HGP創英角ﾎﾟｯﾌﾟ体" panose="040B0A00000000000000" pitchFamily="50" charset="-128"/>
                          <a:ea typeface="HGP創英角ﾎﾟｯﾌﾟ体" panose="040B0A00000000000000" pitchFamily="50" charset="-128"/>
                        </a:rPr>
                        <a:t>ＬＳＤ</a:t>
                      </a:r>
                      <a:endParaRPr kumimoji="1" lang="en-US" altLang="ja-JP" sz="2000" b="1" dirty="0" smtClean="0">
                        <a:latin typeface="HGP創英角ﾎﾟｯﾌﾟ体" panose="040B0A00000000000000" pitchFamily="50" charset="-128"/>
                        <a:ea typeface="HGP創英角ﾎﾟｯﾌﾟ体" panose="040B0A00000000000000" pitchFamily="50" charset="-128"/>
                      </a:endParaRPr>
                    </a:p>
                    <a:p>
                      <a:pPr algn="ctr">
                        <a:lnSpc>
                          <a:spcPct val="200000"/>
                        </a:lnSpc>
                      </a:pPr>
                      <a:endParaRPr kumimoji="1" lang="en-US" altLang="ja-JP" sz="2000" b="1" dirty="0" smtClean="0">
                        <a:latin typeface="HGP創英角ﾎﾟｯﾌﾟ体" panose="040B0A00000000000000" pitchFamily="50" charset="-128"/>
                        <a:ea typeface="HGP創英角ﾎﾟｯﾌﾟ体" panose="040B0A00000000000000" pitchFamily="50" charset="-128"/>
                      </a:endParaRPr>
                    </a:p>
                    <a:p>
                      <a:pPr algn="ctr">
                        <a:lnSpc>
                          <a:spcPct val="200000"/>
                        </a:lnSpc>
                      </a:pPr>
                      <a:r>
                        <a:rPr kumimoji="1" lang="ja-JP" altLang="en-US" sz="2000" b="1" dirty="0" smtClean="0">
                          <a:latin typeface="HGP創英角ﾎﾟｯﾌﾟ体" panose="040B0A00000000000000" pitchFamily="50" charset="-128"/>
                          <a:ea typeface="HGP創英角ﾎﾟｯﾌﾟ体" panose="040B0A00000000000000" pitchFamily="50" charset="-128"/>
                        </a:rPr>
                        <a:t>大麻</a:t>
                      </a:r>
                      <a:endParaRPr kumimoji="1" lang="en-US" altLang="ja-JP" sz="2000" b="1" dirty="0" smtClean="0">
                        <a:latin typeface="HGP創英角ﾎﾟｯﾌﾟ体" panose="040B0A00000000000000" pitchFamily="50" charset="-128"/>
                        <a:ea typeface="HGP創英角ﾎﾟｯﾌﾟ体" panose="040B0A00000000000000" pitchFamily="50" charset="-128"/>
                      </a:endParaRPr>
                    </a:p>
                    <a:p>
                      <a:pPr algn="ctr">
                        <a:lnSpc>
                          <a:spcPct val="200000"/>
                        </a:lnSpc>
                      </a:pPr>
                      <a:r>
                        <a:rPr kumimoji="1" lang="ja-JP" altLang="en-US" sz="2000" b="1" dirty="0" smtClean="0">
                          <a:latin typeface="HGP創英角ﾎﾟｯﾌﾟ体" panose="040B0A00000000000000" pitchFamily="50" charset="-128"/>
                          <a:ea typeface="HGP創英角ﾎﾟｯﾌﾟ体" panose="040B0A00000000000000" pitchFamily="50" charset="-128"/>
                        </a:rPr>
                        <a:t>ＭＤＭＡ</a:t>
                      </a:r>
                      <a:endParaRPr kumimoji="1" lang="ja-JP" altLang="en-US" sz="2000" b="1" dirty="0">
                        <a:latin typeface="HGP創英角ﾎﾟｯﾌﾟ体" panose="040B0A00000000000000" pitchFamily="50" charset="-128"/>
                        <a:ea typeface="HGP創英角ﾎﾟｯﾌﾟ体" panose="040B0A00000000000000"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60000"/>
                        <a:lumOff val="40000"/>
                      </a:schemeClr>
                    </a:solidFill>
                  </a:tcPr>
                </a:tc>
              </a:tr>
            </a:tbl>
          </a:graphicData>
        </a:graphic>
      </p:graphicFrame>
      <p:sp>
        <p:nvSpPr>
          <p:cNvPr id="3" name="円/楕円 2"/>
          <p:cNvSpPr/>
          <p:nvPr/>
        </p:nvSpPr>
        <p:spPr>
          <a:xfrm>
            <a:off x="2699792" y="6021288"/>
            <a:ext cx="5904656" cy="432048"/>
          </a:xfrm>
          <a:prstGeom prst="ellipse">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4644008" y="5445224"/>
            <a:ext cx="4104456" cy="432048"/>
          </a:xfrm>
          <a:prstGeom prst="ellipse">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9324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pPr eaLnBrk="1" hangingPunct="1"/>
            <a:endParaRPr lang="ja-JP" altLang="en-US" smtClean="0"/>
          </a:p>
        </p:txBody>
      </p:sp>
      <p:sp>
        <p:nvSpPr>
          <p:cNvPr id="4" name="角丸四角形 3"/>
          <p:cNvSpPr/>
          <p:nvPr/>
        </p:nvSpPr>
        <p:spPr>
          <a:xfrm>
            <a:off x="468313" y="1700213"/>
            <a:ext cx="3024187" cy="64928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accent6">
                    <a:lumMod val="60000"/>
                    <a:lumOff val="40000"/>
                  </a:schemeClr>
                </a:solidFill>
                <a:latin typeface="HGP創英角ﾎﾟｯﾌﾟ体" pitchFamily="50" charset="-128"/>
                <a:ea typeface="HGP創英角ﾎﾟｯﾌﾟ体" pitchFamily="50" charset="-128"/>
              </a:rPr>
              <a:t>薬物乱用</a:t>
            </a:r>
          </a:p>
        </p:txBody>
      </p:sp>
      <p:sp>
        <p:nvSpPr>
          <p:cNvPr id="5" name="角丸四角形 4"/>
          <p:cNvSpPr/>
          <p:nvPr/>
        </p:nvSpPr>
        <p:spPr>
          <a:xfrm>
            <a:off x="468313" y="3357563"/>
            <a:ext cx="3024187" cy="6477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accent6">
                    <a:lumMod val="60000"/>
                    <a:lumOff val="40000"/>
                  </a:schemeClr>
                </a:solidFill>
                <a:latin typeface="HGP創英角ﾎﾟｯﾌﾟ体" pitchFamily="50" charset="-128"/>
                <a:ea typeface="HGP創英角ﾎﾟｯﾌﾟ体" pitchFamily="50" charset="-128"/>
              </a:rPr>
              <a:t>薬物依存</a:t>
            </a:r>
          </a:p>
        </p:txBody>
      </p:sp>
      <p:sp>
        <p:nvSpPr>
          <p:cNvPr id="7" name="角丸四角形 6"/>
          <p:cNvSpPr/>
          <p:nvPr/>
        </p:nvSpPr>
        <p:spPr>
          <a:xfrm>
            <a:off x="468313" y="5084763"/>
            <a:ext cx="3024187" cy="6477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accent6">
                    <a:lumMod val="60000"/>
                    <a:lumOff val="40000"/>
                  </a:schemeClr>
                </a:solidFill>
                <a:latin typeface="HGP創英角ﾎﾟｯﾌﾟ体" pitchFamily="50" charset="-128"/>
                <a:ea typeface="HGP創英角ﾎﾟｯﾌﾟ体" pitchFamily="50" charset="-128"/>
              </a:rPr>
              <a:t>薬物中毒</a:t>
            </a:r>
          </a:p>
        </p:txBody>
      </p:sp>
      <p:sp>
        <p:nvSpPr>
          <p:cNvPr id="8" name="角丸四角形 7"/>
          <p:cNvSpPr/>
          <p:nvPr/>
        </p:nvSpPr>
        <p:spPr>
          <a:xfrm>
            <a:off x="717550" y="407988"/>
            <a:ext cx="6119813" cy="863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0" dirty="0">
                <a:solidFill>
                  <a:srgbClr val="FFFF00"/>
                </a:solidFill>
                <a:latin typeface="HGP創英角ﾎﾟｯﾌﾟ体" pitchFamily="50" charset="-128"/>
                <a:ea typeface="HGP創英角ﾎﾟｯﾌﾟ体" pitchFamily="50" charset="-128"/>
              </a:rPr>
              <a:t>薬物の恐さ</a:t>
            </a:r>
          </a:p>
        </p:txBody>
      </p:sp>
      <p:sp>
        <p:nvSpPr>
          <p:cNvPr id="9" name="角丸四角形吹き出し 8"/>
          <p:cNvSpPr/>
          <p:nvPr/>
        </p:nvSpPr>
        <p:spPr>
          <a:xfrm>
            <a:off x="5076825" y="1844675"/>
            <a:ext cx="3671888" cy="863600"/>
          </a:xfrm>
          <a:prstGeom prst="wedgeRoundRectCallout">
            <a:avLst>
              <a:gd name="adj1" fmla="val -89393"/>
              <a:gd name="adj2" fmla="val -36864"/>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002060"/>
                </a:solidFill>
                <a:latin typeface="HGP創英角ﾎﾟｯﾌﾟ体" pitchFamily="50" charset="-128"/>
                <a:ea typeface="HGP創英角ﾎﾟｯﾌﾟ体" pitchFamily="50" charset="-128"/>
              </a:rPr>
              <a:t>ほとんどが</a:t>
            </a:r>
            <a:endParaRPr lang="en-US" altLang="ja-JP" dirty="0">
              <a:solidFill>
                <a:srgbClr val="002060"/>
              </a:solidFill>
              <a:latin typeface="HGP創英角ﾎﾟｯﾌﾟ体" pitchFamily="50" charset="-128"/>
              <a:ea typeface="HGP創英角ﾎﾟｯﾌﾟ体" pitchFamily="50" charset="-128"/>
            </a:endParaRPr>
          </a:p>
          <a:p>
            <a:pPr algn="ctr">
              <a:defRPr/>
            </a:pPr>
            <a:r>
              <a:rPr lang="ja-JP" altLang="en-US" sz="2800" dirty="0">
                <a:solidFill>
                  <a:srgbClr val="FF0000"/>
                </a:solidFill>
                <a:latin typeface="HGP創英角ﾎﾟｯﾌﾟ体" pitchFamily="50" charset="-128"/>
                <a:ea typeface="HGP創英角ﾎﾟｯﾌﾟ体" pitchFamily="50" charset="-128"/>
              </a:rPr>
              <a:t>「好奇心」</a:t>
            </a:r>
            <a:r>
              <a:rPr lang="ja-JP" altLang="en-US" dirty="0">
                <a:solidFill>
                  <a:srgbClr val="002060"/>
                </a:solidFill>
                <a:latin typeface="HGP創英角ﾎﾟｯﾌﾟ体" pitchFamily="50" charset="-128"/>
                <a:ea typeface="HGP創英角ﾎﾟｯﾌﾟ体" pitchFamily="50" charset="-128"/>
              </a:rPr>
              <a:t>から始まる</a:t>
            </a:r>
          </a:p>
        </p:txBody>
      </p:sp>
      <p:sp>
        <p:nvSpPr>
          <p:cNvPr id="10" name="角丸四角形吹き出し 9"/>
          <p:cNvSpPr/>
          <p:nvPr/>
        </p:nvSpPr>
        <p:spPr>
          <a:xfrm>
            <a:off x="5003800" y="3429000"/>
            <a:ext cx="3671888" cy="863600"/>
          </a:xfrm>
          <a:prstGeom prst="wedgeRoundRectCallout">
            <a:avLst>
              <a:gd name="adj1" fmla="val -89393"/>
              <a:gd name="adj2" fmla="val -36864"/>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002060"/>
                </a:solidFill>
                <a:latin typeface="HGP創英角ﾎﾟｯﾌﾟ体" pitchFamily="50" charset="-128"/>
                <a:ea typeface="HGP創英角ﾎﾟｯﾌﾟ体" pitchFamily="50" charset="-128"/>
              </a:rPr>
              <a:t>自分だけは大丈夫と思っていても</a:t>
            </a:r>
            <a:endParaRPr lang="en-US" altLang="ja-JP" dirty="0">
              <a:solidFill>
                <a:srgbClr val="002060"/>
              </a:solidFill>
              <a:latin typeface="HGP創英角ﾎﾟｯﾌﾟ体" pitchFamily="50" charset="-128"/>
              <a:ea typeface="HGP創英角ﾎﾟｯﾌﾟ体" pitchFamily="50" charset="-128"/>
            </a:endParaRPr>
          </a:p>
          <a:p>
            <a:pPr algn="ctr">
              <a:defRPr/>
            </a:pPr>
            <a:r>
              <a:rPr lang="ja-JP" altLang="en-US" dirty="0">
                <a:solidFill>
                  <a:srgbClr val="FF0000"/>
                </a:solidFill>
                <a:latin typeface="HGP創英角ﾎﾟｯﾌﾟ体" pitchFamily="50" charset="-128"/>
                <a:ea typeface="HGP創英角ﾎﾟｯﾌﾟ体" pitchFamily="50" charset="-128"/>
              </a:rPr>
              <a:t>止められなくなる</a:t>
            </a:r>
          </a:p>
        </p:txBody>
      </p:sp>
      <p:sp>
        <p:nvSpPr>
          <p:cNvPr id="11" name="角丸四角形吹き出し 10"/>
          <p:cNvSpPr/>
          <p:nvPr/>
        </p:nvSpPr>
        <p:spPr>
          <a:xfrm>
            <a:off x="5003800" y="5084763"/>
            <a:ext cx="3671888" cy="865187"/>
          </a:xfrm>
          <a:prstGeom prst="wedgeRoundRectCallout">
            <a:avLst>
              <a:gd name="adj1" fmla="val -89393"/>
              <a:gd name="adj2" fmla="val -36864"/>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002060"/>
                </a:solidFill>
                <a:latin typeface="HGP創英角ﾎﾟｯﾌﾟ体" pitchFamily="50" charset="-128"/>
                <a:ea typeface="HGP創英角ﾎﾟｯﾌﾟ体" pitchFamily="50" charset="-128"/>
              </a:rPr>
              <a:t>代表的症状</a:t>
            </a:r>
            <a:endParaRPr lang="en-US" altLang="ja-JP" dirty="0">
              <a:solidFill>
                <a:srgbClr val="002060"/>
              </a:solidFill>
              <a:latin typeface="HGP創英角ﾎﾟｯﾌﾟ体" pitchFamily="50" charset="-128"/>
              <a:ea typeface="HGP創英角ﾎﾟｯﾌﾟ体" pitchFamily="50" charset="-128"/>
            </a:endParaRPr>
          </a:p>
          <a:p>
            <a:pPr algn="ctr">
              <a:defRPr/>
            </a:pPr>
            <a:r>
              <a:rPr lang="ja-JP" altLang="en-US" dirty="0">
                <a:solidFill>
                  <a:srgbClr val="FF0000"/>
                </a:solidFill>
                <a:latin typeface="HGP創英角ﾎﾟｯﾌﾟ体" pitchFamily="50" charset="-128"/>
                <a:ea typeface="HGP創英角ﾎﾟｯﾌﾟ体" pitchFamily="50" charset="-128"/>
              </a:rPr>
              <a:t>「幻覚」</a:t>
            </a:r>
          </a:p>
        </p:txBody>
      </p:sp>
      <p:sp>
        <p:nvSpPr>
          <p:cNvPr id="12" name="下矢印 11"/>
          <p:cNvSpPr/>
          <p:nvPr/>
        </p:nvSpPr>
        <p:spPr>
          <a:xfrm>
            <a:off x="1619250" y="2636838"/>
            <a:ext cx="720725"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下矢印 13"/>
          <p:cNvSpPr/>
          <p:nvPr/>
        </p:nvSpPr>
        <p:spPr>
          <a:xfrm>
            <a:off x="1619250" y="4292600"/>
            <a:ext cx="720725"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正方形/長方形 14"/>
          <p:cNvSpPr>
            <a:spLocks noChangeArrowheads="1"/>
          </p:cNvSpPr>
          <p:nvPr/>
        </p:nvSpPr>
        <p:spPr bwMode="auto">
          <a:xfrm>
            <a:off x="1692275" y="6165850"/>
            <a:ext cx="7056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b="1">
                <a:solidFill>
                  <a:srgbClr val="002060"/>
                </a:solidFill>
                <a:latin typeface="HG創英角ｺﾞｼｯｸUB" pitchFamily="49" charset="-128"/>
                <a:ea typeface="HG創英角ｺﾞｼｯｸUB" pitchFamily="49" charset="-128"/>
              </a:rPr>
              <a:t>幻覚：実際には外界からの入力がない感覚を体験してしまう症状</a:t>
            </a:r>
            <a:endParaRPr lang="ja-JP" altLang="en-US" sz="1800">
              <a:solidFill>
                <a:srgbClr val="002060"/>
              </a:solidFill>
              <a:latin typeface="HG創英角ｺﾞｼｯｸUB" pitchFamily="49" charset="-128"/>
              <a:ea typeface="HG創英角ｺﾞｼｯｸUB" pitchFamily="49" charset="-128"/>
            </a:endParaRPr>
          </a:p>
        </p:txBody>
      </p:sp>
      <p:graphicFrame>
        <p:nvGraphicFramePr>
          <p:cNvPr id="16397" name="Object 3"/>
          <p:cNvGraphicFramePr>
            <a:graphicFrameLocks noChangeAspect="1"/>
          </p:cNvGraphicFramePr>
          <p:nvPr/>
        </p:nvGraphicFramePr>
        <p:xfrm>
          <a:off x="7092950" y="260350"/>
          <a:ext cx="1144588" cy="1368425"/>
        </p:xfrm>
        <a:graphic>
          <a:graphicData uri="http://schemas.openxmlformats.org/presentationml/2006/ole">
            <mc:AlternateContent xmlns:mc="http://schemas.openxmlformats.org/markup-compatibility/2006">
              <mc:Choice xmlns:v="urn:schemas-microsoft-com:vml" Requires="v">
                <p:oleObj spid="_x0000_s9230" name="Image" r:id="rId4" imgW="3136508" imgH="3746032" progId="Photoshop.Image.6">
                  <p:embed/>
                </p:oleObj>
              </mc:Choice>
              <mc:Fallback>
                <p:oleObj name="Image" r:id="rId4" imgW="3136508" imgH="3746032"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260350"/>
                        <a:ext cx="114458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72625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additive="base">
                                        <p:cTn id="2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457200" y="274639"/>
            <a:ext cx="8229600" cy="778098"/>
          </a:xfrm>
        </p:spPr>
        <p:txBody>
          <a:bodyPr>
            <a:normAutofit fontScale="90000"/>
          </a:bodyPr>
          <a:lstStyle/>
          <a:p>
            <a:pPr eaLnBrk="1" hangingPunct="1"/>
            <a:r>
              <a:rPr lang="ja-JP" altLang="en-US" sz="4800" dirty="0" smtClean="0">
                <a:latin typeface="HGS創英角ﾎﾟｯﾌﾟ体" pitchFamily="50" charset="-128"/>
                <a:ea typeface="HGS創英角ﾎﾟｯﾌﾟ体" pitchFamily="50" charset="-128"/>
              </a:rPr>
              <a:t>生活圏にある薬物</a:t>
            </a:r>
          </a:p>
        </p:txBody>
      </p:sp>
      <p:sp>
        <p:nvSpPr>
          <p:cNvPr id="4" name="正方形/長方形 3"/>
          <p:cNvSpPr/>
          <p:nvPr/>
        </p:nvSpPr>
        <p:spPr>
          <a:xfrm>
            <a:off x="285453" y="1340768"/>
            <a:ext cx="7775575" cy="79216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800" dirty="0">
                <a:solidFill>
                  <a:srgbClr val="FFFF00"/>
                </a:solidFill>
                <a:latin typeface="HGS創英角ﾎﾟｯﾌﾟ体" pitchFamily="50" charset="-128"/>
                <a:ea typeface="HGS創英角ﾎﾟｯﾌﾟ体" pitchFamily="50" charset="-128"/>
              </a:rPr>
              <a:t>・覚せい剤は、生活圏には無い</a:t>
            </a:r>
          </a:p>
        </p:txBody>
      </p:sp>
      <p:sp>
        <p:nvSpPr>
          <p:cNvPr id="5" name="正方形/長方形 4"/>
          <p:cNvSpPr/>
          <p:nvPr/>
        </p:nvSpPr>
        <p:spPr>
          <a:xfrm>
            <a:off x="251516" y="2420888"/>
            <a:ext cx="7775575" cy="288131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800" dirty="0">
                <a:solidFill>
                  <a:srgbClr val="FFFF00"/>
                </a:solidFill>
                <a:latin typeface="HGS創英角ﾎﾟｯﾌﾟ体" pitchFamily="50" charset="-128"/>
                <a:ea typeface="HGS創英角ﾎﾟｯﾌﾟ体" pitchFamily="50" charset="-128"/>
              </a:rPr>
              <a:t>・シンナーは生活圏にある（有機溶剤）</a:t>
            </a:r>
            <a:endParaRPr lang="en-US" altLang="ja-JP" sz="2800" dirty="0">
              <a:solidFill>
                <a:srgbClr val="FFFF00"/>
              </a:solidFill>
              <a:latin typeface="HGS創英角ﾎﾟｯﾌﾟ体" pitchFamily="50" charset="-128"/>
              <a:ea typeface="HGS創英角ﾎﾟｯﾌﾟ体" pitchFamily="50" charset="-128"/>
            </a:endParaRPr>
          </a:p>
          <a:p>
            <a:pPr>
              <a:defRPr/>
            </a:pPr>
            <a:r>
              <a:rPr lang="ja-JP" altLang="en-US" sz="2800" dirty="0">
                <a:solidFill>
                  <a:srgbClr val="FFFF00"/>
                </a:solidFill>
                <a:latin typeface="HGS創英角ﾎﾟｯﾌﾟ体" pitchFamily="50" charset="-128"/>
                <a:ea typeface="HGS創英角ﾎﾟｯﾌﾟ体" pitchFamily="50" charset="-128"/>
              </a:rPr>
              <a:t>・麻薬、向精神薬も生活圏にある</a:t>
            </a:r>
            <a:r>
              <a:rPr lang="ja-JP" altLang="en-US" sz="2400" dirty="0">
                <a:solidFill>
                  <a:srgbClr val="FFFF00"/>
                </a:solidFill>
                <a:latin typeface="HGS創英角ﾎﾟｯﾌﾟ体" pitchFamily="50" charset="-128"/>
                <a:ea typeface="HGS創英角ﾎﾟｯﾌﾟ体" pitchFamily="50" charset="-128"/>
              </a:rPr>
              <a:t>（医療で必要）</a:t>
            </a:r>
            <a:endParaRPr lang="en-US" altLang="ja-JP" sz="2400" dirty="0">
              <a:solidFill>
                <a:srgbClr val="FFFF00"/>
              </a:solidFill>
              <a:latin typeface="HGS創英角ﾎﾟｯﾌﾟ体" pitchFamily="50" charset="-128"/>
              <a:ea typeface="HGS創英角ﾎﾟｯﾌﾟ体" pitchFamily="50" charset="-128"/>
            </a:endParaRPr>
          </a:p>
          <a:p>
            <a:pPr fontAlgn="auto">
              <a:spcBef>
                <a:spcPts val="0"/>
              </a:spcBef>
              <a:spcAft>
                <a:spcPts val="0"/>
              </a:spcAft>
              <a:defRPr/>
            </a:pPr>
            <a:endParaRPr lang="en-US" altLang="ja-JP" sz="2800" dirty="0">
              <a:solidFill>
                <a:srgbClr val="FFFF00"/>
              </a:solidFill>
              <a:latin typeface="HGS創英角ﾎﾟｯﾌﾟ体" pitchFamily="50" charset="-128"/>
              <a:ea typeface="HGS創英角ﾎﾟｯﾌﾟ体" pitchFamily="50" charset="-128"/>
            </a:endParaRPr>
          </a:p>
          <a:p>
            <a:pPr fontAlgn="auto">
              <a:spcBef>
                <a:spcPts val="0"/>
              </a:spcBef>
              <a:spcAft>
                <a:spcPts val="0"/>
              </a:spcAft>
              <a:defRPr/>
            </a:pPr>
            <a:r>
              <a:rPr lang="ja-JP" altLang="en-US" sz="2800" dirty="0" smtClean="0">
                <a:solidFill>
                  <a:srgbClr val="FFFF00"/>
                </a:solidFill>
                <a:latin typeface="HGS創英角ﾎﾟｯﾌﾟ体" pitchFamily="50" charset="-128"/>
                <a:ea typeface="HGS創英角ﾎﾟｯﾌﾟ体" pitchFamily="50" charset="-128"/>
              </a:rPr>
              <a:t>・</a:t>
            </a:r>
            <a:r>
              <a:rPr lang="ja-JP" altLang="en-US" sz="2800" dirty="0">
                <a:solidFill>
                  <a:srgbClr val="FFFF00"/>
                </a:solidFill>
                <a:latin typeface="HGS創英角ﾎﾟｯﾌﾟ体" pitchFamily="50" charset="-128"/>
                <a:ea typeface="HGS創英角ﾎﾟｯﾌﾟ体" pitchFamily="50" charset="-128"/>
              </a:rPr>
              <a:t>市販のカゼ薬、咳</a:t>
            </a:r>
            <a:r>
              <a:rPr lang="ja-JP" altLang="en-US" sz="2800" dirty="0" err="1">
                <a:solidFill>
                  <a:srgbClr val="FFFF00"/>
                </a:solidFill>
                <a:latin typeface="HGS創英角ﾎﾟｯﾌﾟ体" pitchFamily="50" charset="-128"/>
                <a:ea typeface="HGS創英角ﾎﾟｯﾌﾟ体" pitchFamily="50" charset="-128"/>
              </a:rPr>
              <a:t>どめ</a:t>
            </a:r>
            <a:r>
              <a:rPr lang="ja-JP" altLang="en-US" sz="2800" dirty="0">
                <a:solidFill>
                  <a:srgbClr val="FFFF00"/>
                </a:solidFill>
                <a:latin typeface="HGS創英角ﾎﾟｯﾌﾟ体" pitchFamily="50" charset="-128"/>
                <a:ea typeface="HGS創英角ﾎﾟｯﾌﾟ体" pitchFamily="50" charset="-128"/>
              </a:rPr>
              <a:t>、鎮痛剤でも</a:t>
            </a:r>
            <a:endParaRPr lang="en-US" altLang="ja-JP" sz="2800" dirty="0">
              <a:solidFill>
                <a:srgbClr val="FFFF00"/>
              </a:solidFill>
              <a:latin typeface="HGS創英角ﾎﾟｯﾌﾟ体" pitchFamily="50" charset="-128"/>
              <a:ea typeface="HGS創英角ﾎﾟｯﾌﾟ体" pitchFamily="50" charset="-128"/>
            </a:endParaRPr>
          </a:p>
          <a:p>
            <a:pPr fontAlgn="auto">
              <a:spcBef>
                <a:spcPts val="0"/>
              </a:spcBef>
              <a:spcAft>
                <a:spcPts val="0"/>
              </a:spcAft>
              <a:defRPr/>
            </a:pPr>
            <a:r>
              <a:rPr lang="ja-JP" altLang="en-US" sz="2800" dirty="0">
                <a:solidFill>
                  <a:srgbClr val="FFFF00"/>
                </a:solidFill>
                <a:latin typeface="HGS創英角ﾎﾟｯﾌﾟ体" pitchFamily="50" charset="-128"/>
                <a:ea typeface="HGS創英角ﾎﾟｯﾌﾟ体" pitchFamily="50" charset="-128"/>
              </a:rPr>
              <a:t>　乱用薬物になりうる</a:t>
            </a:r>
          </a:p>
        </p:txBody>
      </p:sp>
      <p:sp>
        <p:nvSpPr>
          <p:cNvPr id="2" name="円/楕円 1"/>
          <p:cNvSpPr/>
          <p:nvPr/>
        </p:nvSpPr>
        <p:spPr>
          <a:xfrm>
            <a:off x="6401047" y="3717032"/>
            <a:ext cx="1582887" cy="1440656"/>
          </a:xfrm>
          <a:prstGeom prst="ellipse">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HGP創英角ｺﾞｼｯｸUB" panose="020B0900000000000000" pitchFamily="50" charset="-128"/>
                <a:ea typeface="HGP創英角ｺﾞｼｯｸUB" panose="020B0900000000000000" pitchFamily="50" charset="-128"/>
              </a:rPr>
              <a:t>「正しい</a:t>
            </a:r>
            <a:endParaRPr kumimoji="1" lang="en-US" altLang="ja-JP" sz="1400" dirty="0" smtClean="0">
              <a:solidFill>
                <a:srgbClr val="FF0000"/>
              </a:solidFill>
              <a:latin typeface="HGP創英角ｺﾞｼｯｸUB" panose="020B0900000000000000" pitchFamily="50" charset="-128"/>
              <a:ea typeface="HGP創英角ｺﾞｼｯｸUB" panose="020B0900000000000000" pitchFamily="50" charset="-128"/>
            </a:endParaRPr>
          </a:p>
          <a:p>
            <a:pPr algn="ctr"/>
            <a:r>
              <a:rPr kumimoji="1" lang="ja-JP" altLang="en-US" sz="1400" dirty="0" smtClean="0">
                <a:solidFill>
                  <a:srgbClr val="FF0000"/>
                </a:solidFill>
                <a:latin typeface="HGP創英角ｺﾞｼｯｸUB" panose="020B0900000000000000" pitchFamily="50" charset="-128"/>
                <a:ea typeface="HGP創英角ｺﾞｼｯｸUB" panose="020B0900000000000000" pitchFamily="50" charset="-128"/>
              </a:rPr>
              <a:t>使い方」</a:t>
            </a:r>
            <a:endParaRPr kumimoji="1" lang="en-US" altLang="ja-JP" sz="1400" dirty="0" smtClean="0">
              <a:solidFill>
                <a:srgbClr val="FF0000"/>
              </a:solidFill>
              <a:latin typeface="HGP創英角ｺﾞｼｯｸUB" panose="020B0900000000000000" pitchFamily="50" charset="-128"/>
              <a:ea typeface="HGP創英角ｺﾞｼｯｸUB" panose="020B0900000000000000" pitchFamily="50" charset="-128"/>
            </a:endParaRPr>
          </a:p>
          <a:p>
            <a:pPr algn="ctr"/>
            <a:r>
              <a:rPr lang="ja-JP" altLang="en-US" sz="1400" dirty="0" smtClean="0">
                <a:solidFill>
                  <a:srgbClr val="FF0000"/>
                </a:solidFill>
                <a:latin typeface="HGP創英角ｺﾞｼｯｸUB" panose="020B0900000000000000" pitchFamily="50" charset="-128"/>
                <a:ea typeface="HGP創英角ｺﾞｼｯｸUB" panose="020B0900000000000000" pitchFamily="50" charset="-128"/>
              </a:rPr>
              <a:t>をしている</a:t>
            </a:r>
            <a:endParaRPr lang="en-US" altLang="ja-JP" sz="1400" dirty="0" smtClean="0">
              <a:solidFill>
                <a:srgbClr val="FF0000"/>
              </a:solidFill>
              <a:latin typeface="HGP創英角ｺﾞｼｯｸUB" panose="020B0900000000000000" pitchFamily="50" charset="-128"/>
              <a:ea typeface="HGP創英角ｺﾞｼｯｸUB" panose="020B0900000000000000" pitchFamily="50" charset="-128"/>
            </a:endParaRPr>
          </a:p>
          <a:p>
            <a:pPr algn="ctr"/>
            <a:r>
              <a:rPr lang="ja-JP" altLang="en-US" sz="1400" dirty="0" smtClean="0">
                <a:solidFill>
                  <a:srgbClr val="FF0000"/>
                </a:solidFill>
                <a:latin typeface="HGP創英角ｺﾞｼｯｸUB" panose="020B0900000000000000" pitchFamily="50" charset="-128"/>
                <a:ea typeface="HGP創英角ｺﾞｼｯｸUB" panose="020B0900000000000000" pitchFamily="50" charset="-128"/>
              </a:rPr>
              <a:t>範囲では</a:t>
            </a:r>
            <a:endParaRPr lang="en-US" altLang="ja-JP" sz="1400" dirty="0" smtClean="0">
              <a:solidFill>
                <a:srgbClr val="FF0000"/>
              </a:solidFill>
              <a:latin typeface="HGP創英角ｺﾞｼｯｸUB" panose="020B0900000000000000" pitchFamily="50" charset="-128"/>
              <a:ea typeface="HGP創英角ｺﾞｼｯｸUB" panose="020B0900000000000000" pitchFamily="50" charset="-128"/>
            </a:endParaRPr>
          </a:p>
          <a:p>
            <a:pPr algn="ct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rPr>
              <a:t>必要なモノ</a:t>
            </a:r>
          </a:p>
        </p:txBody>
      </p:sp>
      <p:sp>
        <p:nvSpPr>
          <p:cNvPr id="6" name="フローチャート : 判断 5"/>
          <p:cNvSpPr/>
          <p:nvPr/>
        </p:nvSpPr>
        <p:spPr>
          <a:xfrm>
            <a:off x="6401047" y="980802"/>
            <a:ext cx="2376264" cy="1152128"/>
          </a:xfrm>
          <a:prstGeom prst="flowChartDecision">
            <a:avLst/>
          </a:prstGeom>
          <a:solidFill>
            <a:srgbClr val="FFFF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002060"/>
                </a:solidFill>
                <a:latin typeface="HGP創英角ｺﾞｼｯｸUB" panose="020B0900000000000000" pitchFamily="50" charset="-128"/>
                <a:ea typeface="HGP創英角ｺﾞｼｯｸUB" panose="020B0900000000000000" pitchFamily="50" charset="-128"/>
              </a:rPr>
              <a:t>生活圏に</a:t>
            </a:r>
            <a:endParaRPr kumimoji="1" lang="en-US" altLang="ja-JP" sz="1600" dirty="0" smtClean="0">
              <a:solidFill>
                <a:srgbClr val="002060"/>
              </a:solidFill>
              <a:latin typeface="HGP創英角ｺﾞｼｯｸUB" panose="020B0900000000000000" pitchFamily="50" charset="-128"/>
              <a:ea typeface="HGP創英角ｺﾞｼｯｸUB" panose="020B0900000000000000" pitchFamily="50" charset="-128"/>
            </a:endParaRPr>
          </a:p>
          <a:p>
            <a:pPr algn="ct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無い</a:t>
            </a:r>
            <a:endParaRPr kumimoji="1" lang="ja-JP" altLang="en-US" sz="16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9" name="フローチャート : 判断 8"/>
          <p:cNvSpPr/>
          <p:nvPr/>
        </p:nvSpPr>
        <p:spPr>
          <a:xfrm>
            <a:off x="6768244" y="2276872"/>
            <a:ext cx="2376264" cy="1152128"/>
          </a:xfrm>
          <a:prstGeom prst="flowChartDecision">
            <a:avLst/>
          </a:prstGeom>
          <a:solidFill>
            <a:srgbClr val="FFFF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002060"/>
                </a:solidFill>
                <a:latin typeface="HGP創英角ｺﾞｼｯｸUB" panose="020B0900000000000000" pitchFamily="50" charset="-128"/>
                <a:ea typeface="HGP創英角ｺﾞｼｯｸUB" panose="020B0900000000000000" pitchFamily="50" charset="-128"/>
              </a:rPr>
              <a:t>生活圏に</a:t>
            </a:r>
            <a:endParaRPr kumimoji="1" lang="en-US" altLang="ja-JP" sz="1600" dirty="0" smtClean="0">
              <a:solidFill>
                <a:srgbClr val="002060"/>
              </a:solidFill>
              <a:latin typeface="HGP創英角ｺﾞｼｯｸUB" panose="020B0900000000000000" pitchFamily="50" charset="-128"/>
              <a:ea typeface="HGP創英角ｺﾞｼｯｸUB" panose="020B0900000000000000" pitchFamily="50" charset="-128"/>
            </a:endParaRPr>
          </a:p>
          <a:p>
            <a:pPr algn="ctr"/>
            <a:r>
              <a:rPr kumimoji="1"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ある</a:t>
            </a:r>
            <a:endParaRPr kumimoji="1" lang="ja-JP" altLang="en-US" sz="16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8" name="額縁 7"/>
          <p:cNvSpPr/>
          <p:nvPr/>
        </p:nvSpPr>
        <p:spPr>
          <a:xfrm>
            <a:off x="251518" y="5517232"/>
            <a:ext cx="6490259" cy="1152128"/>
          </a:xfrm>
          <a:prstGeom prst="bevel">
            <a:avLst>
              <a:gd name="adj" fmla="val 6395"/>
            </a:avLst>
          </a:prstGeom>
          <a:solidFill>
            <a:srgbClr val="FF00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　　「危険ドラッグ」は、</a:t>
            </a:r>
            <a:r>
              <a:rPr kumimoji="1" lang="ja-JP" altLang="en-US" dirty="0" smtClean="0">
                <a:solidFill>
                  <a:schemeClr val="bg1"/>
                </a:solidFill>
                <a:latin typeface="HGP創英角ｺﾞｼｯｸUB" panose="020B0900000000000000" pitchFamily="50" charset="-128"/>
                <a:ea typeface="HGP創英角ｺﾞｼｯｸUB" panose="020B0900000000000000" pitchFamily="50" charset="-128"/>
              </a:rPr>
              <a:t>生活圏で手に入るところにあるが</a:t>
            </a:r>
            <a:endParaRPr kumimoji="1" lang="en-US" altLang="ja-JP" dirty="0" smtClean="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　　　　　　　　</a:t>
            </a:r>
            <a:r>
              <a:rPr kumimoji="1"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不必要</a:t>
            </a:r>
            <a:r>
              <a:rPr kumimoji="1"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なものである！</a:t>
            </a:r>
            <a:endPar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0" name="雲形吹き出し 9"/>
          <p:cNvSpPr/>
          <p:nvPr/>
        </p:nvSpPr>
        <p:spPr>
          <a:xfrm>
            <a:off x="6948264" y="5445224"/>
            <a:ext cx="2016224" cy="1224136"/>
          </a:xfrm>
          <a:prstGeom prst="cloudCallout">
            <a:avLst>
              <a:gd name="adj1" fmla="val -85469"/>
              <a:gd name="adj2" fmla="val 23278"/>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latin typeface="HGP創英角ｺﾞｼｯｸUB" panose="020B0900000000000000" pitchFamily="50" charset="-128"/>
                <a:ea typeface="HGP創英角ｺﾞｼｯｸUB" panose="020B0900000000000000" pitchFamily="50" charset="-128"/>
              </a:rPr>
              <a:t>正しい</a:t>
            </a:r>
            <a:endParaRPr kumimoji="1" lang="en-US" altLang="ja-JP" dirty="0" smtClean="0">
              <a:solidFill>
                <a:srgbClr val="FF0000"/>
              </a:solidFill>
              <a:latin typeface="HGP創英角ｺﾞｼｯｸUB" panose="020B0900000000000000" pitchFamily="50" charset="-128"/>
              <a:ea typeface="HGP創英角ｺﾞｼｯｸUB" panose="020B0900000000000000" pitchFamily="50" charset="-128"/>
            </a:endParaRPr>
          </a:p>
          <a:p>
            <a:pPr algn="ctr"/>
            <a:r>
              <a:rPr lang="ja-JP" altLang="en-US" dirty="0" smtClean="0">
                <a:solidFill>
                  <a:srgbClr val="FF0000"/>
                </a:solidFill>
                <a:latin typeface="HGP創英角ｺﾞｼｯｸUB" panose="020B0900000000000000" pitchFamily="50" charset="-128"/>
                <a:ea typeface="HGP創英角ｺﾞｼｯｸUB" panose="020B0900000000000000" pitchFamily="50" charset="-128"/>
              </a:rPr>
              <a:t>知識が</a:t>
            </a:r>
            <a:endParaRPr lang="en-US" altLang="ja-JP" dirty="0" smtClean="0">
              <a:solidFill>
                <a:srgbClr val="FF0000"/>
              </a:solidFill>
              <a:latin typeface="HGP創英角ｺﾞｼｯｸUB" panose="020B0900000000000000" pitchFamily="50" charset="-128"/>
              <a:ea typeface="HGP創英角ｺﾞｼｯｸUB" panose="020B0900000000000000" pitchFamily="50" charset="-128"/>
            </a:endParaRPr>
          </a:p>
          <a:p>
            <a:pPr algn="ctr"/>
            <a:r>
              <a:rPr kumimoji="1" lang="ja-JP" altLang="en-US" dirty="0">
                <a:solidFill>
                  <a:srgbClr val="FF0000"/>
                </a:solidFill>
                <a:latin typeface="HGP創英角ｺﾞｼｯｸUB" panose="020B0900000000000000" pitchFamily="50" charset="-128"/>
                <a:ea typeface="HGP創英角ｺﾞｼｯｸUB" panose="020B0900000000000000" pitchFamily="50" charset="-128"/>
              </a:rPr>
              <a:t>必要</a:t>
            </a:r>
          </a:p>
        </p:txBody>
      </p:sp>
    </p:spTree>
    <p:extLst>
      <p:ext uri="{BB962C8B-B14F-4D97-AF65-F5344CB8AC3E}">
        <p14:creationId xmlns:p14="http://schemas.microsoft.com/office/powerpoint/2010/main" val="886662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七角形 1"/>
          <p:cNvSpPr/>
          <p:nvPr/>
        </p:nvSpPr>
        <p:spPr>
          <a:xfrm>
            <a:off x="672128" y="116632"/>
            <a:ext cx="7848872" cy="2412268"/>
          </a:xfrm>
          <a:prstGeom prst="hept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002060"/>
                </a:solidFill>
                <a:latin typeface="HGS創英角ﾎﾟｯﾌﾟ体" panose="040B0A00000000000000" pitchFamily="50" charset="-128"/>
                <a:ea typeface="HGS創英角ﾎﾟｯﾌﾟ体" panose="040B0A00000000000000" pitchFamily="50" charset="-128"/>
              </a:rPr>
              <a:t>福岡市内にあった</a:t>
            </a:r>
            <a:endParaRPr kumimoji="1" lang="en-US" altLang="ja-JP" sz="2800" dirty="0" smtClean="0">
              <a:solidFill>
                <a:srgbClr val="002060"/>
              </a:solidFill>
              <a:latin typeface="HGS創英角ﾎﾟｯﾌﾟ体" panose="040B0A00000000000000" pitchFamily="50" charset="-128"/>
              <a:ea typeface="HGS創英角ﾎﾟｯﾌﾟ体" panose="040B0A00000000000000" pitchFamily="50" charset="-128"/>
            </a:endParaRPr>
          </a:p>
          <a:p>
            <a:pPr algn="ctr"/>
            <a:r>
              <a:rPr lang="ja-JP" altLang="en-US" sz="2800" dirty="0" smtClean="0">
                <a:solidFill>
                  <a:srgbClr val="002060"/>
                </a:solidFill>
                <a:latin typeface="HGS創英角ﾎﾟｯﾌﾟ体" panose="040B0A00000000000000" pitchFamily="50" charset="-128"/>
                <a:ea typeface="HGS創英角ﾎﾟｯﾌﾟ体" panose="040B0A00000000000000" pitchFamily="50" charset="-128"/>
              </a:rPr>
              <a:t>「危険ドラッグ」の販売店は</a:t>
            </a:r>
            <a:endParaRPr lang="en-US" altLang="ja-JP" sz="2800" dirty="0" smtClean="0">
              <a:solidFill>
                <a:srgbClr val="002060"/>
              </a:solidFill>
              <a:latin typeface="HGS創英角ﾎﾟｯﾌﾟ体" panose="040B0A00000000000000" pitchFamily="50" charset="-128"/>
              <a:ea typeface="HGS創英角ﾎﾟｯﾌﾟ体" panose="040B0A00000000000000" pitchFamily="50" charset="-128"/>
            </a:endParaRPr>
          </a:p>
          <a:p>
            <a:pPr algn="ctr"/>
            <a:r>
              <a:rPr kumimoji="1" lang="ja-JP" altLang="en-US" sz="2800" dirty="0" smtClean="0">
                <a:solidFill>
                  <a:srgbClr val="002060"/>
                </a:solidFill>
                <a:latin typeface="HGS創英角ﾎﾟｯﾌﾟ体" panose="040B0A00000000000000" pitchFamily="50" charset="-128"/>
                <a:ea typeface="HGS創英角ﾎﾟｯﾌﾟ体" panose="040B0A00000000000000" pitchFamily="50" charset="-128"/>
              </a:rPr>
              <a:t>警察、行政の立ち入り調査などで</a:t>
            </a:r>
            <a:endParaRPr kumimoji="1" lang="en-US" altLang="ja-JP" sz="2800" dirty="0" smtClean="0">
              <a:solidFill>
                <a:srgbClr val="002060"/>
              </a:solidFill>
              <a:latin typeface="HGS創英角ﾎﾟｯﾌﾟ体" panose="040B0A00000000000000" pitchFamily="50" charset="-128"/>
              <a:ea typeface="HGS創英角ﾎﾟｯﾌﾟ体" panose="040B0A00000000000000" pitchFamily="50" charset="-128"/>
            </a:endParaRPr>
          </a:p>
          <a:p>
            <a:pPr algn="ctr"/>
            <a:r>
              <a:rPr kumimoji="1" lang="ja-JP" altLang="en-US" sz="2800" dirty="0" smtClean="0">
                <a:solidFill>
                  <a:srgbClr val="002060"/>
                </a:solidFill>
                <a:latin typeface="HGS創英角ﾎﾟｯﾌﾟ体" panose="040B0A00000000000000" pitchFamily="50" charset="-128"/>
                <a:ea typeface="HGS創英角ﾎﾟｯﾌﾟ体" panose="040B0A00000000000000" pitchFamily="50" charset="-128"/>
              </a:rPr>
              <a:t>すべて廃業した</a:t>
            </a:r>
            <a:endParaRPr kumimoji="1" lang="ja-JP" altLang="en-US" sz="2800" dirty="0">
              <a:solidFill>
                <a:srgbClr val="002060"/>
              </a:solidFill>
              <a:latin typeface="HGS創英角ﾎﾟｯﾌﾟ体" panose="040B0A00000000000000" pitchFamily="50" charset="-128"/>
              <a:ea typeface="HGS創英角ﾎﾟｯﾌﾟ体" panose="040B0A00000000000000" pitchFamily="50" charset="-128"/>
            </a:endParaRPr>
          </a:p>
        </p:txBody>
      </p:sp>
      <p:sp>
        <p:nvSpPr>
          <p:cNvPr id="3" name="星 24 2"/>
          <p:cNvSpPr/>
          <p:nvPr/>
        </p:nvSpPr>
        <p:spPr>
          <a:xfrm>
            <a:off x="683568" y="2708920"/>
            <a:ext cx="7992888" cy="1296144"/>
          </a:xfrm>
          <a:prstGeom prst="star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S創英角ﾎﾟｯﾌﾟ体" panose="040B0A00000000000000" pitchFamily="50" charset="-128"/>
                <a:ea typeface="HGS創英角ﾎﾟｯﾌﾟ体" panose="040B0A00000000000000" pitchFamily="50" charset="-128"/>
              </a:rPr>
              <a:t>しかし、安心できません・・</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 name="星 24 3"/>
          <p:cNvSpPr/>
          <p:nvPr/>
        </p:nvSpPr>
        <p:spPr>
          <a:xfrm>
            <a:off x="711641" y="4149080"/>
            <a:ext cx="7992888" cy="1728192"/>
          </a:xfrm>
          <a:prstGeom prst="star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ｲﾝﾀｰﾈｯﾄ上には</a:t>
            </a:r>
            <a:endParaRPr kumimoji="1" lang="en-US" altLang="ja-JP" sz="2400" dirty="0" smtClean="0">
              <a:solidFill>
                <a:srgbClr val="FF0000"/>
              </a:solidFill>
              <a:latin typeface="HGS創英角ﾎﾟｯﾌﾟ体" panose="040B0A00000000000000" pitchFamily="50" charset="-128"/>
              <a:ea typeface="HGS創英角ﾎﾟｯﾌﾟ体" panose="040B0A00000000000000" pitchFamily="50" charset="-128"/>
            </a:endParaRPr>
          </a:p>
          <a:p>
            <a:pPr algn="ctr"/>
            <a:r>
              <a:rPr lang="ja-JP" altLang="en-US" sz="2400" dirty="0">
                <a:solidFill>
                  <a:srgbClr val="FF0000"/>
                </a:solidFill>
                <a:latin typeface="HGS創英角ﾎﾟｯﾌﾟ体" panose="040B0A00000000000000" pitchFamily="50" charset="-128"/>
                <a:ea typeface="HGS創英角ﾎﾟｯﾌﾟ体" panose="040B0A00000000000000" pitchFamily="50" charset="-128"/>
              </a:rPr>
              <a:t>だまそうと</a:t>
            </a:r>
            <a:r>
              <a:rPr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する</a:t>
            </a:r>
            <a:r>
              <a:rPr lang="ja-JP" altLang="en-US" sz="2400" dirty="0">
                <a:solidFill>
                  <a:srgbClr val="FF0000"/>
                </a:solidFill>
                <a:latin typeface="HGS創英角ﾎﾟｯﾌﾟ体" panose="040B0A00000000000000" pitchFamily="50" charset="-128"/>
                <a:ea typeface="HGS創英角ﾎﾟｯﾌﾟ体" panose="040B0A00000000000000" pitchFamily="50" charset="-128"/>
              </a:rPr>
              <a:t>情報</a:t>
            </a:r>
            <a:r>
              <a:rPr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が</a:t>
            </a:r>
            <a:endParaRPr lang="en-US" altLang="ja-JP" sz="2400" dirty="0" smtClean="0">
              <a:solidFill>
                <a:srgbClr val="FF0000"/>
              </a:solidFill>
              <a:latin typeface="HGS創英角ﾎﾟｯﾌﾟ体" panose="040B0A00000000000000" pitchFamily="50" charset="-128"/>
              <a:ea typeface="HGS創英角ﾎﾟｯﾌﾟ体" panose="040B0A00000000000000" pitchFamily="50" charset="-128"/>
            </a:endParaRPr>
          </a:p>
          <a:p>
            <a:pPr algn="ctr"/>
            <a:r>
              <a:rPr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あふれて</a:t>
            </a:r>
            <a:r>
              <a:rPr lang="ja-JP" altLang="en-US" sz="2400" dirty="0">
                <a:solidFill>
                  <a:srgbClr val="FF0000"/>
                </a:solidFill>
                <a:latin typeface="HGS創英角ﾎﾟｯﾌﾟ体" panose="040B0A00000000000000" pitchFamily="50" charset="-128"/>
                <a:ea typeface="HGS創英角ﾎﾟｯﾌﾟ体" panose="040B0A00000000000000" pitchFamily="50" charset="-128"/>
              </a:rPr>
              <a:t>います</a:t>
            </a:r>
            <a:endParaRPr kumimoji="1" lang="ja-JP" altLang="en-US" sz="24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5" name="雲形吹き出し 4"/>
          <p:cNvSpPr/>
          <p:nvPr/>
        </p:nvSpPr>
        <p:spPr>
          <a:xfrm>
            <a:off x="899592" y="6021288"/>
            <a:ext cx="7621408" cy="720080"/>
          </a:xfrm>
          <a:prstGeom prst="cloudCallout">
            <a:avLst>
              <a:gd name="adj1" fmla="val -6778"/>
              <a:gd name="adj2" fmla="val -9713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HGS創英角ﾎﾟｯﾌﾟ体" panose="040B0A00000000000000" pitchFamily="50" charset="-128"/>
                <a:ea typeface="HGS創英角ﾎﾟｯﾌﾟ体" panose="040B0A00000000000000" pitchFamily="50" charset="-128"/>
              </a:rPr>
              <a:t>正しい知識で、自分を守りましょう！</a:t>
            </a:r>
            <a:endParaRPr kumimoji="1" lang="ja-JP" altLang="en-US" sz="20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670159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188" y="333375"/>
            <a:ext cx="7772400" cy="1250950"/>
          </a:xfrm>
        </p:spPr>
        <p:txBody>
          <a:bodyPr rtlCol="0">
            <a:normAutofit/>
          </a:bodyPr>
          <a:lstStyle/>
          <a:p>
            <a:pPr eaLnBrk="1" fontAlgn="auto" hangingPunct="1">
              <a:spcAft>
                <a:spcPts val="0"/>
              </a:spcAft>
              <a:defRPr/>
            </a:pPr>
            <a:r>
              <a:rPr lang="ja-JP" altLang="en-US" sz="4800" b="1" dirty="0" smtClean="0">
                <a:effectLst>
                  <a:outerShdw blurRad="38100" dist="38100" dir="2700000" algn="tl">
                    <a:srgbClr val="000000">
                      <a:alpha val="43137"/>
                    </a:srgbClr>
                  </a:outerShdw>
                </a:effectLst>
                <a:latin typeface="HGP創英角ﾎﾟｯﾌﾟ体" pitchFamily="50" charset="-128"/>
                <a:ea typeface="HGP創英角ﾎﾟｯﾌﾟ体" pitchFamily="50" charset="-128"/>
              </a:rPr>
              <a:t>薬物の誘惑</a:t>
            </a:r>
          </a:p>
        </p:txBody>
      </p:sp>
      <p:sp>
        <p:nvSpPr>
          <p:cNvPr id="3" name="サブタイトル 2"/>
          <p:cNvSpPr>
            <a:spLocks noGrp="1"/>
          </p:cNvSpPr>
          <p:nvPr>
            <p:ph type="subTitle" idx="1"/>
          </p:nvPr>
        </p:nvSpPr>
        <p:spPr>
          <a:xfrm>
            <a:off x="611188" y="1844675"/>
            <a:ext cx="7921625" cy="4392613"/>
          </a:xfrm>
        </p:spPr>
        <p:txBody>
          <a:bodyPr rtlCol="0">
            <a:normAutofit/>
          </a:bodyPr>
          <a:lstStyle/>
          <a:p>
            <a:pPr algn="l" eaLnBrk="1" fontAlgn="auto" hangingPunct="1">
              <a:spcAft>
                <a:spcPts val="0"/>
              </a:spcAft>
              <a:defRPr/>
            </a:pPr>
            <a:endParaRPr lang="ja-JP" altLang="en-US" dirty="0" smtClean="0"/>
          </a:p>
        </p:txBody>
      </p:sp>
      <p:graphicFrame>
        <p:nvGraphicFramePr>
          <p:cNvPr id="26628" name="Object 2"/>
          <p:cNvGraphicFramePr>
            <a:graphicFrameLocks noChangeAspect="1"/>
          </p:cNvGraphicFramePr>
          <p:nvPr>
            <p:extLst>
              <p:ext uri="{D42A27DB-BD31-4B8C-83A1-F6EECF244321}">
                <p14:modId xmlns:p14="http://schemas.microsoft.com/office/powerpoint/2010/main" val="3670429534"/>
              </p:ext>
            </p:extLst>
          </p:nvPr>
        </p:nvGraphicFramePr>
        <p:xfrm>
          <a:off x="6804248" y="2780928"/>
          <a:ext cx="2243138" cy="3087687"/>
        </p:xfrm>
        <a:graphic>
          <a:graphicData uri="http://schemas.openxmlformats.org/presentationml/2006/ole">
            <mc:AlternateContent xmlns:mc="http://schemas.openxmlformats.org/markup-compatibility/2006">
              <mc:Choice xmlns:v="urn:schemas-microsoft-com:vml" Requires="v">
                <p:oleObj spid="_x0000_s7207" name="Image" r:id="rId4" imgW="2566890" imgH="3532651" progId="Photoshop.Image.6">
                  <p:embed/>
                </p:oleObj>
              </mc:Choice>
              <mc:Fallback>
                <p:oleObj name="Image" r:id="rId4" imgW="2566890" imgH="3532651"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2780928"/>
                        <a:ext cx="2243138" cy="308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角丸四角形吹き出し 4"/>
          <p:cNvSpPr/>
          <p:nvPr/>
        </p:nvSpPr>
        <p:spPr>
          <a:xfrm>
            <a:off x="395288" y="1773238"/>
            <a:ext cx="5472112" cy="1150937"/>
          </a:xfrm>
          <a:prstGeom prst="wedgeRoundRectCallout">
            <a:avLst>
              <a:gd name="adj1" fmla="val 55369"/>
              <a:gd name="adj2" fmla="val 88955"/>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b="1"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薬物がどこで売ってるなんか</a:t>
            </a:r>
            <a:endParaRPr lang="en-US" altLang="ja-JP" sz="2800" b="1"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fontAlgn="auto">
              <a:spcBef>
                <a:spcPts val="0"/>
              </a:spcBef>
              <a:spcAft>
                <a:spcPts val="0"/>
              </a:spcAft>
              <a:defRPr/>
            </a:pPr>
            <a:r>
              <a:rPr lang="ja-JP" altLang="en-US" sz="2800" b="1"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知らないよ・・</a:t>
            </a:r>
          </a:p>
        </p:txBody>
      </p:sp>
      <p:sp>
        <p:nvSpPr>
          <p:cNvPr id="6" name="角丸四角形 5"/>
          <p:cNvSpPr/>
          <p:nvPr/>
        </p:nvSpPr>
        <p:spPr>
          <a:xfrm>
            <a:off x="323850" y="3500438"/>
            <a:ext cx="5903913" cy="3024187"/>
          </a:xfrm>
          <a:prstGeom prst="roundRect">
            <a:avLst/>
          </a:prstGeom>
          <a:solidFill>
            <a:schemeClr val="accent6">
              <a:lumMod val="20000"/>
              <a:lumOff val="8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a:solidFill>
                  <a:srgbClr val="002060"/>
                </a:solidFill>
                <a:latin typeface="HGS創英角ﾎﾟｯﾌﾟ体" panose="040B0A00000000000000" pitchFamily="50" charset="-128"/>
                <a:ea typeface="HGS創英角ﾎﾟｯﾌﾟ体" panose="040B0A00000000000000" pitchFamily="50" charset="-128"/>
              </a:rPr>
              <a:t>＊薬物を誘ってくるのは</a:t>
            </a:r>
            <a:endParaRPr lang="en-US" altLang="ja-JP" sz="2400" b="1" dirty="0">
              <a:solidFill>
                <a:srgbClr val="002060"/>
              </a:solidFill>
              <a:latin typeface="HGS創英角ﾎﾟｯﾌﾟ体" panose="040B0A00000000000000" pitchFamily="50" charset="-128"/>
              <a:ea typeface="HGS創英角ﾎﾟｯﾌﾟ体" panose="040B0A00000000000000" pitchFamily="50" charset="-128"/>
            </a:endParaRPr>
          </a:p>
          <a:p>
            <a:pPr fontAlgn="auto">
              <a:spcBef>
                <a:spcPts val="0"/>
              </a:spcBef>
              <a:spcAft>
                <a:spcPts val="0"/>
              </a:spcAft>
              <a:defRPr/>
            </a:pPr>
            <a:r>
              <a:rPr lang="ja-JP" altLang="en-US" sz="2400" b="1" dirty="0">
                <a:solidFill>
                  <a:srgbClr val="002060"/>
                </a:solidFill>
                <a:latin typeface="HGS創英角ﾎﾟｯﾌﾟ体" panose="040B0A00000000000000" pitchFamily="50" charset="-128"/>
                <a:ea typeface="HGS創英角ﾎﾟｯﾌﾟ体" panose="040B0A00000000000000" pitchFamily="50" charset="-128"/>
              </a:rPr>
              <a:t>　</a:t>
            </a:r>
            <a:r>
              <a:rPr lang="en-US" altLang="ja-JP" sz="2400" b="1" dirty="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2400" b="1" dirty="0">
                <a:solidFill>
                  <a:srgbClr val="FF0000"/>
                </a:solidFill>
                <a:latin typeface="HGS創英角ﾎﾟｯﾌﾟ体" panose="040B0A00000000000000" pitchFamily="50" charset="-128"/>
                <a:ea typeface="HGS創英角ﾎﾟｯﾌﾟ体" panose="040B0A00000000000000" pitchFamily="50" charset="-128"/>
              </a:rPr>
              <a:t>友人</a:t>
            </a:r>
            <a:r>
              <a:rPr lang="en-US" altLang="ja-JP" sz="2400" b="1" dirty="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2400" b="1" dirty="0">
                <a:solidFill>
                  <a:srgbClr val="FF0000"/>
                </a:solidFill>
                <a:latin typeface="HGS創英角ﾎﾟｯﾌﾟ体" panose="040B0A00000000000000" pitchFamily="50" charset="-128"/>
                <a:ea typeface="HGS創英角ﾎﾟｯﾌﾟ体" panose="040B0A00000000000000" pitchFamily="50" charset="-128"/>
              </a:rPr>
              <a:t>先輩</a:t>
            </a:r>
            <a:r>
              <a:rPr lang="en-US" altLang="ja-JP" sz="2400" b="1" dirty="0" smtClean="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2400" b="1" dirty="0" smtClean="0">
                <a:solidFill>
                  <a:srgbClr val="002060"/>
                </a:solidFill>
                <a:latin typeface="HGS創英角ﾎﾟｯﾌﾟ体" panose="040B0A00000000000000" pitchFamily="50" charset="-128"/>
                <a:ea typeface="HGS創英角ﾎﾟｯﾌﾟ体" panose="040B0A00000000000000" pitchFamily="50" charset="-128"/>
              </a:rPr>
              <a:t>が</a:t>
            </a:r>
            <a:r>
              <a:rPr lang="ja-JP" altLang="en-US" sz="2400" b="1" dirty="0">
                <a:solidFill>
                  <a:srgbClr val="002060"/>
                </a:solidFill>
                <a:latin typeface="HGS創英角ﾎﾟｯﾌﾟ体" panose="040B0A00000000000000" pitchFamily="50" charset="-128"/>
                <a:ea typeface="HGS創英角ﾎﾟｯﾌﾟ体" panose="040B0A00000000000000" pitchFamily="50" charset="-128"/>
              </a:rPr>
              <a:t>一番多いんだよ</a:t>
            </a:r>
            <a:endParaRPr lang="en-US" altLang="ja-JP" sz="2400" b="1" dirty="0">
              <a:solidFill>
                <a:srgbClr val="002060"/>
              </a:solidFill>
              <a:latin typeface="HGS創英角ﾎﾟｯﾌﾟ体" panose="040B0A00000000000000" pitchFamily="50" charset="-128"/>
              <a:ea typeface="HGS創英角ﾎﾟｯﾌﾟ体" panose="040B0A00000000000000" pitchFamily="50" charset="-128"/>
            </a:endParaRPr>
          </a:p>
          <a:p>
            <a:pPr fontAlgn="auto">
              <a:spcBef>
                <a:spcPts val="0"/>
              </a:spcBef>
              <a:spcAft>
                <a:spcPts val="0"/>
              </a:spcAft>
              <a:defRPr/>
            </a:pPr>
            <a:endParaRPr lang="en-US" altLang="ja-JP" sz="2400" b="1" dirty="0">
              <a:solidFill>
                <a:srgbClr val="002060"/>
              </a:solidFill>
              <a:latin typeface="HGS創英角ﾎﾟｯﾌﾟ体" panose="040B0A00000000000000" pitchFamily="50" charset="-128"/>
              <a:ea typeface="HGS創英角ﾎﾟｯﾌﾟ体" panose="040B0A00000000000000" pitchFamily="50" charset="-128"/>
            </a:endParaRPr>
          </a:p>
          <a:p>
            <a:pPr fontAlgn="auto">
              <a:spcBef>
                <a:spcPts val="0"/>
              </a:spcBef>
              <a:spcAft>
                <a:spcPts val="0"/>
              </a:spcAft>
              <a:defRPr/>
            </a:pPr>
            <a:r>
              <a:rPr lang="ja-JP" altLang="en-US" sz="2400" b="1" dirty="0">
                <a:solidFill>
                  <a:srgbClr val="002060"/>
                </a:solidFill>
                <a:latin typeface="HGS創英角ﾎﾟｯﾌﾟ体" panose="040B0A00000000000000" pitchFamily="50" charset="-128"/>
                <a:ea typeface="HGS創英角ﾎﾟｯﾌﾟ体" panose="040B0A00000000000000" pitchFamily="50" charset="-128"/>
              </a:rPr>
              <a:t>＊その場所は、</a:t>
            </a:r>
            <a:endParaRPr lang="en-US" altLang="ja-JP" sz="2400" b="1" dirty="0">
              <a:solidFill>
                <a:srgbClr val="002060"/>
              </a:solidFill>
              <a:latin typeface="HGS創英角ﾎﾟｯﾌﾟ体" panose="040B0A00000000000000" pitchFamily="50" charset="-128"/>
              <a:ea typeface="HGS創英角ﾎﾟｯﾌﾟ体" panose="040B0A00000000000000" pitchFamily="50" charset="-128"/>
            </a:endParaRPr>
          </a:p>
          <a:p>
            <a:pPr fontAlgn="auto">
              <a:spcBef>
                <a:spcPts val="0"/>
              </a:spcBef>
              <a:spcAft>
                <a:spcPts val="0"/>
              </a:spcAft>
              <a:defRPr/>
            </a:pPr>
            <a:r>
              <a:rPr lang="en-US" altLang="ja-JP" sz="2400" b="1" dirty="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2400" b="1" dirty="0">
                <a:solidFill>
                  <a:srgbClr val="FF0000"/>
                </a:solidFill>
                <a:latin typeface="HGS創英角ﾎﾟｯﾌﾟ体" panose="040B0A00000000000000" pitchFamily="50" charset="-128"/>
                <a:ea typeface="HGS創英角ﾎﾟｯﾌﾟ体" panose="040B0A00000000000000" pitchFamily="50" charset="-128"/>
              </a:rPr>
              <a:t>コンビニ</a:t>
            </a:r>
            <a:r>
              <a:rPr lang="en-US" altLang="ja-JP" sz="2400" b="1" dirty="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2400" b="1" dirty="0">
                <a:solidFill>
                  <a:srgbClr val="FF0000"/>
                </a:solidFill>
                <a:latin typeface="HGS創英角ﾎﾟｯﾌﾟ体" panose="040B0A00000000000000" pitchFamily="50" charset="-128"/>
                <a:ea typeface="HGS創英角ﾎﾟｯﾌﾟ体" panose="040B0A00000000000000" pitchFamily="50" charset="-128"/>
              </a:rPr>
              <a:t>ゲームセンター</a:t>
            </a:r>
            <a:r>
              <a:rPr lang="en-US" altLang="ja-JP" sz="2400" b="1" dirty="0">
                <a:solidFill>
                  <a:srgbClr val="FF0000"/>
                </a:solidFill>
                <a:latin typeface="HGS創英角ﾎﾟｯﾌﾟ体" panose="040B0A00000000000000" pitchFamily="50" charset="-128"/>
                <a:ea typeface="HGS創英角ﾎﾟｯﾌﾟ体" panose="040B0A00000000000000" pitchFamily="50" charset="-128"/>
              </a:rPr>
              <a:t>』</a:t>
            </a:r>
          </a:p>
          <a:p>
            <a:pPr fontAlgn="auto">
              <a:spcBef>
                <a:spcPts val="0"/>
              </a:spcBef>
              <a:spcAft>
                <a:spcPts val="0"/>
              </a:spcAft>
              <a:defRPr/>
            </a:pPr>
            <a:r>
              <a:rPr lang="ja-JP" altLang="en-US" sz="2400" b="1" dirty="0">
                <a:solidFill>
                  <a:srgbClr val="002060"/>
                </a:solidFill>
                <a:latin typeface="HGS創英角ﾎﾟｯﾌﾟ体" panose="040B0A00000000000000" pitchFamily="50" charset="-128"/>
                <a:ea typeface="HGS創英角ﾎﾟｯﾌﾟ体" panose="040B0A00000000000000" pitchFamily="50" charset="-128"/>
              </a:rPr>
              <a:t>　</a:t>
            </a:r>
            <a:r>
              <a:rPr lang="ja-JP" altLang="en-US" sz="2400" b="1" dirty="0">
                <a:solidFill>
                  <a:srgbClr val="FF0000"/>
                </a:solidFill>
                <a:latin typeface="HGS創英角ﾎﾟｯﾌﾟ体" panose="040B0A00000000000000" pitchFamily="50" charset="-128"/>
                <a:ea typeface="HGS創英角ﾎﾟｯﾌﾟ体" panose="040B0A00000000000000" pitchFamily="50" charset="-128"/>
              </a:rPr>
              <a:t> </a:t>
            </a:r>
            <a:r>
              <a:rPr lang="en-US" altLang="ja-JP" sz="2400" b="1" dirty="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2400" b="1" dirty="0">
                <a:solidFill>
                  <a:srgbClr val="FF0000"/>
                </a:solidFill>
                <a:latin typeface="HGS創英角ﾎﾟｯﾌﾟ体" panose="040B0A00000000000000" pitchFamily="50" charset="-128"/>
                <a:ea typeface="HGS創英角ﾎﾟｯﾌﾟ体" panose="040B0A00000000000000" pitchFamily="50" charset="-128"/>
              </a:rPr>
              <a:t>カラオケボックス</a:t>
            </a:r>
            <a:r>
              <a:rPr lang="en-US" altLang="ja-JP" sz="2400" b="1" dirty="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2400" b="1" dirty="0">
                <a:solidFill>
                  <a:srgbClr val="002060"/>
                </a:solidFill>
                <a:latin typeface="HGS創英角ﾎﾟｯﾌﾟ体" panose="040B0A00000000000000" pitchFamily="50" charset="-128"/>
                <a:ea typeface="HGS創英角ﾎﾟｯﾌﾟ体" panose="040B0A00000000000000" pitchFamily="50" charset="-128"/>
              </a:rPr>
              <a:t>の順番だよ</a:t>
            </a:r>
            <a:endParaRPr lang="en-US" altLang="ja-JP" sz="2400" b="1" dirty="0">
              <a:solidFill>
                <a:srgbClr val="002060"/>
              </a:solidFill>
              <a:latin typeface="HGS創英角ﾎﾟｯﾌﾟ体" panose="040B0A00000000000000" pitchFamily="50" charset="-128"/>
              <a:ea typeface="HGS創英角ﾎﾟｯﾌﾟ体" panose="040B0A00000000000000" pitchFamily="50" charset="-128"/>
            </a:endParaRPr>
          </a:p>
          <a:p>
            <a:pPr fontAlgn="auto">
              <a:spcBef>
                <a:spcPts val="0"/>
              </a:spcBef>
              <a:spcAft>
                <a:spcPts val="0"/>
              </a:spcAft>
              <a:defRPr/>
            </a:pPr>
            <a:endParaRPr lang="ja-JP" altLang="en-US" sz="2400" b="1" dirty="0">
              <a:solidFill>
                <a:srgbClr val="002060"/>
              </a:solidFill>
            </a:endParaRPr>
          </a:p>
        </p:txBody>
      </p:sp>
      <p:sp>
        <p:nvSpPr>
          <p:cNvPr id="4" name="星 24 3"/>
          <p:cNvSpPr/>
          <p:nvPr/>
        </p:nvSpPr>
        <p:spPr>
          <a:xfrm>
            <a:off x="6372200" y="188640"/>
            <a:ext cx="2592709" cy="2356223"/>
          </a:xfrm>
          <a:prstGeom prst="star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直接</a:t>
            </a:r>
            <a:endParaRPr kumimoji="1"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ct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誘って</a:t>
            </a: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ctr"/>
            <a:r>
              <a:rPr kumimoji="1" lang="ja-JP" altLang="en-US" sz="2000" dirty="0">
                <a:solidFill>
                  <a:schemeClr val="bg1"/>
                </a:solidFill>
                <a:latin typeface="HGS創英角ﾎﾟｯﾌﾟ体" panose="040B0A00000000000000" pitchFamily="50" charset="-128"/>
                <a:ea typeface="HGS創英角ﾎﾟｯﾌﾟ体" panose="040B0A00000000000000" pitchFamily="50" charset="-128"/>
              </a:rPr>
              <a:t>くること</a:t>
            </a:r>
            <a:r>
              <a:rPr kumimoji="1"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もある</a:t>
            </a:r>
            <a:endParaRPr kumimoji="1" lang="ja-JP" altLang="en-US" sz="20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1561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額縁 1"/>
          <p:cNvSpPr/>
          <p:nvPr/>
        </p:nvSpPr>
        <p:spPr>
          <a:xfrm>
            <a:off x="1102150" y="764704"/>
            <a:ext cx="6768752" cy="1872208"/>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危険ドラッグ</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3" name="雲形吹き出し 2"/>
          <p:cNvSpPr/>
          <p:nvPr/>
        </p:nvSpPr>
        <p:spPr>
          <a:xfrm>
            <a:off x="1479336" y="3717032"/>
            <a:ext cx="5976664" cy="2016224"/>
          </a:xfrm>
          <a:prstGeom prst="cloudCallout">
            <a:avLst>
              <a:gd name="adj1" fmla="val 7792"/>
              <a:gd name="adj2" fmla="val -1008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C00000"/>
                </a:solidFill>
                <a:latin typeface="HGP創英角ﾎﾟｯﾌﾟ体" panose="040B0A00000000000000" pitchFamily="50" charset="-128"/>
                <a:ea typeface="HGP創英角ﾎﾟｯﾌﾟ体" panose="040B0A00000000000000" pitchFamily="50" charset="-128"/>
              </a:rPr>
              <a:t>この言葉</a:t>
            </a:r>
            <a:endParaRPr kumimoji="1" lang="en-US" altLang="ja-JP" sz="2800" dirty="0" smtClean="0">
              <a:solidFill>
                <a:srgbClr val="C00000"/>
              </a:solidFill>
              <a:latin typeface="HGP創英角ﾎﾟｯﾌﾟ体" panose="040B0A00000000000000" pitchFamily="50" charset="-128"/>
              <a:ea typeface="HGP創英角ﾎﾟｯﾌﾟ体" panose="040B0A00000000000000" pitchFamily="50" charset="-128"/>
            </a:endParaRPr>
          </a:p>
          <a:p>
            <a:pPr algn="ctr"/>
            <a:r>
              <a:rPr lang="ja-JP" altLang="en-US" sz="2800" dirty="0">
                <a:solidFill>
                  <a:srgbClr val="C00000"/>
                </a:solidFill>
                <a:latin typeface="HGP創英角ﾎﾟｯﾌﾟ体" panose="040B0A00000000000000" pitchFamily="50" charset="-128"/>
                <a:ea typeface="HGP創英角ﾎﾟｯﾌﾟ体" panose="040B0A00000000000000" pitchFamily="50" charset="-128"/>
              </a:rPr>
              <a:t>聞いたことあります</a:t>
            </a:r>
            <a:r>
              <a:rPr lang="ja-JP" altLang="en-US" sz="2800" dirty="0" smtClean="0">
                <a:solidFill>
                  <a:srgbClr val="C00000"/>
                </a:solidFill>
                <a:latin typeface="HGP創英角ﾎﾟｯﾌﾟ体" panose="040B0A00000000000000" pitchFamily="50" charset="-128"/>
                <a:ea typeface="HGP創英角ﾎﾟｯﾌﾟ体" panose="040B0A00000000000000" pitchFamily="50" charset="-128"/>
              </a:rPr>
              <a:t>か</a:t>
            </a:r>
            <a:r>
              <a:rPr lang="ja-JP" altLang="en-US" sz="2800" dirty="0">
                <a:solidFill>
                  <a:srgbClr val="C00000"/>
                </a:solidFill>
                <a:latin typeface="HGP創英角ﾎﾟｯﾌﾟ体" panose="040B0A00000000000000" pitchFamily="50" charset="-128"/>
                <a:ea typeface="HGP創英角ﾎﾟｯﾌﾟ体" panose="040B0A00000000000000" pitchFamily="50" charset="-128"/>
              </a:rPr>
              <a:t>？</a:t>
            </a:r>
            <a:endParaRPr kumimoji="1" lang="ja-JP" altLang="en-US" sz="2800" dirty="0">
              <a:solidFill>
                <a:srgbClr val="C0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51250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463270" y="340226"/>
            <a:ext cx="8229600" cy="1785937"/>
          </a:xfrm>
        </p:spPr>
        <p:txBody>
          <a:bodyPr/>
          <a:lstStyle/>
          <a:p>
            <a:r>
              <a:rPr lang="ja-JP" altLang="en-US" sz="3600" dirty="0" smtClean="0">
                <a:latin typeface="HGP創英角ﾎﾟｯﾌﾟ体" pitchFamily="50" charset="-128"/>
                <a:ea typeface="HGP創英角ﾎﾟｯﾌﾟ体" pitchFamily="50" charset="-128"/>
              </a:rPr>
              <a:t>だから</a:t>
            </a:r>
            <a:r>
              <a:rPr lang="en-US" altLang="ja-JP" sz="3600" dirty="0" smtClean="0">
                <a:latin typeface="HGP創英角ﾎﾟｯﾌﾟ体" pitchFamily="50" charset="-128"/>
                <a:ea typeface="HGP創英角ﾎﾟｯﾌﾟ体" pitchFamily="50" charset="-128"/>
              </a:rPr>
              <a:t/>
            </a:r>
            <a:br>
              <a:rPr lang="en-US" altLang="ja-JP" sz="3600" dirty="0" smtClean="0">
                <a:latin typeface="HGP創英角ﾎﾟｯﾌﾟ体" pitchFamily="50" charset="-128"/>
                <a:ea typeface="HGP創英角ﾎﾟｯﾌﾟ体" pitchFamily="50" charset="-128"/>
              </a:rPr>
            </a:br>
            <a:r>
              <a:rPr lang="ja-JP" altLang="en-US" dirty="0" smtClean="0">
                <a:latin typeface="HGP創英角ﾎﾟｯﾌﾟ体" pitchFamily="50" charset="-128"/>
                <a:ea typeface="HGP創英角ﾎﾟｯﾌﾟ体" pitchFamily="50" charset="-128"/>
              </a:rPr>
              <a:t>大人は、みんなに注意します！</a:t>
            </a:r>
            <a:endParaRPr lang="ja-JP" altLang="en-US" sz="3600" dirty="0" smtClean="0">
              <a:latin typeface="HGP創英角ﾎﾟｯﾌﾟ体" pitchFamily="50" charset="-128"/>
              <a:ea typeface="HGP創英角ﾎﾟｯﾌﾟ体" pitchFamily="50" charset="-128"/>
            </a:endParaRPr>
          </a:p>
        </p:txBody>
      </p:sp>
      <p:pic>
        <p:nvPicPr>
          <p:cNvPr id="27652" name="Picture 3" descr="C:\Users\fukuoka\Pictures\imageCA5BZSI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963" y="2348880"/>
            <a:ext cx="1265259" cy="126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C:\Users\fukuoka\Pictures\imageCARFAFD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3140968"/>
            <a:ext cx="160178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雲形吹き出し 6"/>
          <p:cNvSpPr/>
          <p:nvPr/>
        </p:nvSpPr>
        <p:spPr>
          <a:xfrm>
            <a:off x="539552" y="4653136"/>
            <a:ext cx="8370540" cy="1921877"/>
          </a:xfrm>
          <a:prstGeom prst="cloudCallout">
            <a:avLst>
              <a:gd name="adj1" fmla="val -41900"/>
              <a:gd name="adj2" fmla="val 17972"/>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rgbClr val="FFFF00"/>
                </a:solidFill>
                <a:latin typeface="HGP創英角ﾎﾟｯﾌﾟ体" panose="040B0A00000000000000" pitchFamily="50" charset="-128"/>
                <a:ea typeface="HGP創英角ﾎﾟｯﾌﾟ体" panose="040B0A00000000000000" pitchFamily="50" charset="-128"/>
              </a:rPr>
              <a:t>服装には気をつけなさい</a:t>
            </a:r>
            <a:endParaRPr kumimoji="1" lang="ja-JP" altLang="en-US" sz="4000" dirty="0">
              <a:solidFill>
                <a:srgbClr val="FFFF00"/>
              </a:solidFill>
              <a:latin typeface="HGP創英角ﾎﾟｯﾌﾟ体" panose="040B0A00000000000000" pitchFamily="50" charset="-128"/>
              <a:ea typeface="HGP創英角ﾎﾟｯﾌﾟ体" panose="040B0A00000000000000" pitchFamily="50" charset="-128"/>
            </a:endParaRPr>
          </a:p>
        </p:txBody>
      </p:sp>
      <p:sp>
        <p:nvSpPr>
          <p:cNvPr id="8" name="雲形吹き出し 7"/>
          <p:cNvSpPr/>
          <p:nvPr/>
        </p:nvSpPr>
        <p:spPr>
          <a:xfrm>
            <a:off x="322554" y="2652354"/>
            <a:ext cx="5040560" cy="1584176"/>
          </a:xfrm>
          <a:prstGeom prst="cloudCallout">
            <a:avLst>
              <a:gd name="adj1" fmla="val -41900"/>
              <a:gd name="adj2" fmla="val 17972"/>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None/>
            </a:pPr>
            <a:r>
              <a:rPr lang="ja-JP" altLang="en-US" sz="4000" dirty="0">
                <a:solidFill>
                  <a:srgbClr val="FFFF00"/>
                </a:solidFill>
                <a:latin typeface="HGP創英角ﾎﾟｯﾌﾟ体" pitchFamily="50" charset="-128"/>
                <a:ea typeface="HGP創英角ﾎﾟｯﾌﾟ体" pitchFamily="50" charset="-128"/>
              </a:rPr>
              <a:t>夜遊びはダメ</a:t>
            </a:r>
            <a:endParaRPr lang="en-US" altLang="ja-JP" sz="4000" dirty="0">
              <a:solidFill>
                <a:srgbClr val="FFFF00"/>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762841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ctrTitle"/>
          </p:nvPr>
        </p:nvSpPr>
        <p:spPr>
          <a:xfrm>
            <a:off x="468313" y="333375"/>
            <a:ext cx="8280400" cy="1008063"/>
          </a:xfrm>
        </p:spPr>
        <p:txBody>
          <a:bodyPr>
            <a:normAutofit/>
          </a:bodyPr>
          <a:lstStyle/>
          <a:p>
            <a:r>
              <a:rPr lang="ja-JP" altLang="en-US" sz="5400" dirty="0" smtClean="0">
                <a:solidFill>
                  <a:srgbClr val="002060"/>
                </a:solidFill>
                <a:latin typeface="HGP創英角ﾎﾟｯﾌﾟ体" pitchFamily="50" charset="-128"/>
                <a:ea typeface="HGP創英角ﾎﾟｯﾌﾟ体" pitchFamily="50" charset="-128"/>
              </a:rPr>
              <a:t>薬物を実際に誘われたら</a:t>
            </a:r>
          </a:p>
        </p:txBody>
      </p:sp>
      <p:sp>
        <p:nvSpPr>
          <p:cNvPr id="4" name="正方形/長方形 3"/>
          <p:cNvSpPr/>
          <p:nvPr/>
        </p:nvSpPr>
        <p:spPr>
          <a:xfrm>
            <a:off x="468313" y="5301208"/>
            <a:ext cx="8351837" cy="93610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dirty="0">
                <a:solidFill>
                  <a:srgbClr val="FFFF00"/>
                </a:solidFill>
                <a:latin typeface="HGP創英角ﾎﾟｯﾌﾟ体" pitchFamily="50" charset="-128"/>
                <a:ea typeface="HGP創英角ﾎﾟｯﾌﾟ体" pitchFamily="50" charset="-128"/>
              </a:rPr>
              <a:t>誘われないように注意しておく！</a:t>
            </a:r>
          </a:p>
        </p:txBody>
      </p:sp>
      <p:sp>
        <p:nvSpPr>
          <p:cNvPr id="2" name="星 24 1"/>
          <p:cNvSpPr/>
          <p:nvPr/>
        </p:nvSpPr>
        <p:spPr>
          <a:xfrm>
            <a:off x="179513" y="1628800"/>
            <a:ext cx="8784976" cy="3312368"/>
          </a:xfrm>
          <a:prstGeom prst="star24">
            <a:avLst>
              <a:gd name="adj" fmla="val 41854"/>
            </a:avLst>
          </a:prstGeom>
          <a:solidFill>
            <a:srgbClr val="FF00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400" b="1" dirty="0">
                <a:solidFill>
                  <a:srgbClr val="002060"/>
                </a:solidFill>
                <a:effectLst>
                  <a:outerShdw blurRad="38100" dist="38100" dir="2700000" algn="tl">
                    <a:srgbClr val="000000">
                      <a:alpha val="43137"/>
                    </a:srgbClr>
                  </a:outerShdw>
                </a:effectLst>
              </a:rPr>
              <a:t>（麻薬</a:t>
            </a:r>
            <a:r>
              <a:rPr lang="en-US" altLang="ja-JP" sz="2400" b="1" dirty="0">
                <a:solidFill>
                  <a:srgbClr val="002060"/>
                </a:solidFill>
                <a:effectLst>
                  <a:outerShdw blurRad="38100" dist="38100" dir="2700000" algn="tl">
                    <a:srgbClr val="000000">
                      <a:alpha val="43137"/>
                    </a:srgbClr>
                  </a:outerShdw>
                </a:effectLst>
              </a:rPr>
              <a:t>G</a:t>
            </a:r>
            <a:r>
              <a:rPr lang="ja-JP" altLang="en-US" sz="2400" b="1" dirty="0">
                <a:solidFill>
                  <a:srgbClr val="002060"/>
                </a:solidFill>
                <a:effectLst>
                  <a:outerShdw blurRad="38100" dist="38100" dir="2700000" algn="tl">
                    <a:srgbClr val="000000">
                      <a:alpha val="43137"/>
                    </a:srgbClr>
                  </a:outerShdw>
                </a:effectLst>
              </a:rPr>
              <a:t>ﾒﾝの話）</a:t>
            </a:r>
            <a:endParaRPr lang="en-US" altLang="ja-JP" sz="2400" b="1" dirty="0">
              <a:solidFill>
                <a:srgbClr val="002060"/>
              </a:solidFill>
              <a:effectLst>
                <a:outerShdw blurRad="38100" dist="38100" dir="2700000" algn="tl">
                  <a:srgbClr val="000000">
                    <a:alpha val="43137"/>
                  </a:srgbClr>
                </a:outerShdw>
              </a:effectLst>
            </a:endParaRPr>
          </a:p>
          <a:p>
            <a:pPr>
              <a:defRPr/>
            </a:pPr>
            <a:r>
              <a:rPr lang="ja-JP" altLang="en-US" sz="1200" b="1" dirty="0">
                <a:solidFill>
                  <a:srgbClr val="FF0000"/>
                </a:solidFill>
                <a:effectLst>
                  <a:outerShdw blurRad="38100" dist="38100" dir="2700000" algn="tl">
                    <a:srgbClr val="000000">
                      <a:alpha val="43137"/>
                    </a:srgbClr>
                  </a:outerShdw>
                </a:effectLst>
              </a:rPr>
              <a:t>　</a:t>
            </a:r>
            <a:r>
              <a:rPr lang="ja-JP" altLang="en-US" sz="3200" dirty="0">
                <a:solidFill>
                  <a:schemeClr val="bg1"/>
                </a:solidFill>
                <a:latin typeface="HGP創英角ﾎﾟｯﾌﾟ体" pitchFamily="50" charset="-128"/>
                <a:ea typeface="HGP創英角ﾎﾟｯﾌﾟ体" pitchFamily="50" charset="-128"/>
              </a:rPr>
              <a:t>実際</a:t>
            </a:r>
            <a:r>
              <a:rPr lang="ja-JP" altLang="en-US" sz="3200" dirty="0" smtClean="0">
                <a:solidFill>
                  <a:schemeClr val="bg1"/>
                </a:solidFill>
                <a:latin typeface="HGP創英角ﾎﾟｯﾌﾟ体" pitchFamily="50" charset="-128"/>
                <a:ea typeface="HGP創英角ﾎﾟｯﾌﾟ体" pitchFamily="50" charset="-128"/>
              </a:rPr>
              <a:t>誘われたら</a:t>
            </a:r>
            <a:endParaRPr lang="en-US" altLang="ja-JP" sz="3200" dirty="0" smtClean="0">
              <a:solidFill>
                <a:schemeClr val="bg1"/>
              </a:solidFill>
              <a:latin typeface="HGP創英角ﾎﾟｯﾌﾟ体" pitchFamily="50" charset="-128"/>
              <a:ea typeface="HGP創英角ﾎﾟｯﾌﾟ体" pitchFamily="50" charset="-128"/>
            </a:endParaRPr>
          </a:p>
          <a:p>
            <a:pPr>
              <a:defRPr/>
            </a:pPr>
            <a:endParaRPr lang="en-US" altLang="ja-JP" sz="1050" dirty="0">
              <a:solidFill>
                <a:schemeClr val="bg1"/>
              </a:solidFill>
              <a:latin typeface="HGP創英角ﾎﾟｯﾌﾟ体" pitchFamily="50" charset="-128"/>
              <a:ea typeface="HGP創英角ﾎﾟｯﾌﾟ体" pitchFamily="50" charset="-128"/>
            </a:endParaRPr>
          </a:p>
          <a:p>
            <a:pPr>
              <a:defRPr/>
            </a:pPr>
            <a:r>
              <a:rPr lang="ja-JP" altLang="en-US" sz="3600" dirty="0">
                <a:solidFill>
                  <a:schemeClr val="bg1"/>
                </a:solidFill>
                <a:latin typeface="HGP創英角ﾎﾟｯﾌﾟ体" pitchFamily="50" charset="-128"/>
                <a:ea typeface="HGP創英角ﾎﾟｯﾌﾟ体" pitchFamily="50" charset="-128"/>
              </a:rPr>
              <a:t>断ることは非常に難しい</a:t>
            </a:r>
            <a:endParaRPr lang="en-US" altLang="ja-JP" sz="2400" dirty="0">
              <a:solidFill>
                <a:schemeClr val="bg1"/>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13481702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ctrTitle"/>
          </p:nvPr>
        </p:nvSpPr>
        <p:spPr>
          <a:xfrm>
            <a:off x="468313" y="333375"/>
            <a:ext cx="8280400" cy="1008063"/>
          </a:xfrm>
        </p:spPr>
        <p:txBody>
          <a:bodyPr>
            <a:normAutofit/>
          </a:bodyPr>
          <a:lstStyle/>
          <a:p>
            <a:r>
              <a:rPr lang="ja-JP" altLang="en-US" sz="5400" dirty="0" smtClean="0">
                <a:solidFill>
                  <a:srgbClr val="002060"/>
                </a:solidFill>
                <a:latin typeface="HGP創英角ﾎﾟｯﾌﾟ体" pitchFamily="50" charset="-128"/>
                <a:ea typeface="HGP創英角ﾎﾟｯﾌﾟ体" pitchFamily="50" charset="-128"/>
              </a:rPr>
              <a:t>それでも誘われたら</a:t>
            </a:r>
          </a:p>
        </p:txBody>
      </p:sp>
      <p:sp>
        <p:nvSpPr>
          <p:cNvPr id="6" name="額縁 5"/>
          <p:cNvSpPr/>
          <p:nvPr/>
        </p:nvSpPr>
        <p:spPr>
          <a:xfrm>
            <a:off x="5868144" y="1772816"/>
            <a:ext cx="3024461" cy="2879774"/>
          </a:xfrm>
          <a:prstGeom prst="bevel">
            <a:avLst>
              <a:gd name="adj" fmla="val 52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Aft>
                <a:spcPts val="0"/>
              </a:spcAft>
              <a:defRPr/>
            </a:pPr>
            <a:r>
              <a:rPr lang="ja-JP" altLang="en-US" sz="2800" dirty="0">
                <a:solidFill>
                  <a:srgbClr val="00206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「薬物はイヤダ」</a:t>
            </a:r>
            <a:endParaRPr lang="en-US" altLang="ja-JP" sz="2800" dirty="0">
              <a:solidFill>
                <a:srgbClr val="00206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a:p>
            <a:pPr fontAlgn="auto">
              <a:spcAft>
                <a:spcPts val="0"/>
              </a:spcAft>
              <a:defRPr/>
            </a:pPr>
            <a:r>
              <a:rPr lang="ja-JP" altLang="en-US" sz="2800" dirty="0">
                <a:solidFill>
                  <a:srgbClr val="00206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「中毒になる」</a:t>
            </a:r>
            <a:endParaRPr lang="en-US" altLang="ja-JP" sz="2800" dirty="0">
              <a:solidFill>
                <a:srgbClr val="00206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a:p>
            <a:pPr fontAlgn="auto">
              <a:spcAft>
                <a:spcPts val="0"/>
              </a:spcAft>
              <a:defRPr/>
            </a:pPr>
            <a:r>
              <a:rPr lang="ja-JP" altLang="en-US" sz="2800" dirty="0">
                <a:solidFill>
                  <a:srgbClr val="00206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「廃人になる」</a:t>
            </a:r>
            <a:endParaRPr lang="en-US" altLang="ja-JP" sz="2800" dirty="0">
              <a:solidFill>
                <a:srgbClr val="00206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a:p>
            <a:pPr fontAlgn="auto">
              <a:spcAft>
                <a:spcPts val="0"/>
              </a:spcAft>
              <a:defRPr/>
            </a:pPr>
            <a:r>
              <a:rPr lang="ja-JP" altLang="en-US" sz="2800" dirty="0">
                <a:solidFill>
                  <a:srgbClr val="00206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「薬物は怖い」</a:t>
            </a:r>
            <a:endParaRPr lang="en-US" altLang="ja-JP" sz="2800" dirty="0">
              <a:solidFill>
                <a:srgbClr val="00206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a:p>
            <a:pPr fontAlgn="auto">
              <a:spcAft>
                <a:spcPts val="0"/>
              </a:spcAft>
              <a:defRPr/>
            </a:pPr>
            <a:r>
              <a:rPr lang="ja-JP" altLang="en-US" sz="2800" dirty="0">
                <a:solidFill>
                  <a:srgbClr val="00206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「警察に捕まる」</a:t>
            </a:r>
            <a:endParaRPr lang="en-US" altLang="ja-JP" sz="2800" dirty="0">
              <a:solidFill>
                <a:srgbClr val="00206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p:txBody>
      </p:sp>
      <p:graphicFrame>
        <p:nvGraphicFramePr>
          <p:cNvPr id="40965" name="Object 3"/>
          <p:cNvGraphicFramePr>
            <a:graphicFrameLocks noChangeAspect="1"/>
          </p:cNvGraphicFramePr>
          <p:nvPr>
            <p:extLst>
              <p:ext uri="{D42A27DB-BD31-4B8C-83A1-F6EECF244321}">
                <p14:modId xmlns:p14="http://schemas.microsoft.com/office/powerpoint/2010/main" val="632363822"/>
              </p:ext>
            </p:extLst>
          </p:nvPr>
        </p:nvGraphicFramePr>
        <p:xfrm>
          <a:off x="6625037" y="4941168"/>
          <a:ext cx="1474934" cy="1762001"/>
        </p:xfrm>
        <a:graphic>
          <a:graphicData uri="http://schemas.openxmlformats.org/presentationml/2006/ole">
            <mc:AlternateContent xmlns:mc="http://schemas.openxmlformats.org/markup-compatibility/2006">
              <mc:Choice xmlns:v="urn:schemas-microsoft-com:vml" Requires="v">
                <p:oleObj spid="_x0000_s8231" name="Image" r:id="rId4" imgW="3136508" imgH="3746032" progId="Photoshop.Image.6">
                  <p:embed/>
                </p:oleObj>
              </mc:Choice>
              <mc:Fallback>
                <p:oleObj name="Image" r:id="rId4" imgW="3136508" imgH="3746032"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5037" y="4941168"/>
                        <a:ext cx="1474934" cy="1762001"/>
                      </a:xfrm>
                      <a:prstGeom prst="rect">
                        <a:avLst/>
                      </a:prstGeom>
                      <a:noFill/>
                      <a:ln>
                        <a:noFill/>
                      </a:ln>
                      <a:effectLst/>
                      <a:extLst/>
                    </p:spPr>
                  </p:pic>
                </p:oleObj>
              </mc:Fallback>
            </mc:AlternateContent>
          </a:graphicData>
        </a:graphic>
      </p:graphicFrame>
      <p:sp>
        <p:nvSpPr>
          <p:cNvPr id="2" name="右矢印吹き出し 1"/>
          <p:cNvSpPr/>
          <p:nvPr/>
        </p:nvSpPr>
        <p:spPr>
          <a:xfrm>
            <a:off x="395536" y="1557339"/>
            <a:ext cx="5256584" cy="4607965"/>
          </a:xfrm>
          <a:prstGeom prst="rightArrowCallout">
            <a:avLst>
              <a:gd name="adj1" fmla="val 25504"/>
              <a:gd name="adj2" fmla="val 25000"/>
              <a:gd name="adj3" fmla="val 17188"/>
              <a:gd name="adj4" fmla="val 7715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400" b="1"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（麻薬</a:t>
            </a:r>
            <a:r>
              <a:rPr lang="en-US" altLang="ja-JP" sz="2400" b="1"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G</a:t>
            </a:r>
            <a:r>
              <a:rPr lang="ja-JP" altLang="en-US" sz="2400" b="1"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ﾒﾝの話</a:t>
            </a:r>
            <a:r>
              <a:rPr lang="ja-JP" altLang="en-US" sz="2400" b="1" dirty="0" smtClean="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a:t>
            </a:r>
            <a:endParaRPr lang="en-US" altLang="ja-JP" sz="2400" b="1" dirty="0" smtClean="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endParaRPr>
          </a:p>
          <a:p>
            <a:pPr>
              <a:defRPr/>
            </a:pPr>
            <a:endParaRPr lang="en-US" altLang="ja-JP" sz="1000" b="1"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endParaRPr>
          </a:p>
          <a:p>
            <a:pPr>
              <a:defRPr/>
            </a:pPr>
            <a:r>
              <a:rPr lang="ja-JP" altLang="en-US" b="1"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　</a:t>
            </a:r>
            <a:r>
              <a:rPr lang="ja-JP" altLang="en-US" sz="28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断るとき</a:t>
            </a:r>
            <a:r>
              <a:rPr lang="ja-JP" altLang="en-US" sz="2800" dirty="0" smtClean="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は</a:t>
            </a:r>
            <a:endParaRPr lang="en-US" altLang="ja-JP" sz="2800" dirty="0" smtClean="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endParaRPr>
          </a:p>
          <a:p>
            <a:pPr>
              <a:defRPr/>
            </a:pPr>
            <a:endParaRPr lang="en-US" altLang="ja-JP" sz="105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endParaRPr>
          </a:p>
          <a:p>
            <a:pPr>
              <a:defRPr/>
            </a:pPr>
            <a:r>
              <a:rPr lang="en-US" altLang="ja-JP" sz="2800" dirty="0">
                <a:solidFill>
                  <a:srgbClr val="FFFF00"/>
                </a:solidFill>
                <a:latin typeface="HG創英角ｺﾞｼｯｸUB" panose="020B0909000000000000" pitchFamily="49" charset="-128"/>
                <a:ea typeface="HG創英角ｺﾞｼｯｸUB" panose="020B0909000000000000" pitchFamily="49" charset="-128"/>
              </a:rPr>
              <a:t>『</a:t>
            </a:r>
            <a:r>
              <a:rPr lang="ja-JP" altLang="en-US" sz="2800" dirty="0">
                <a:solidFill>
                  <a:srgbClr val="FFFF00"/>
                </a:solidFill>
                <a:latin typeface="HG創英角ｺﾞｼｯｸUB" panose="020B0909000000000000" pitchFamily="49" charset="-128"/>
                <a:ea typeface="HG創英角ｺﾞｼｯｸUB" panose="020B0909000000000000" pitchFamily="49" charset="-128"/>
              </a:rPr>
              <a:t>短いことば</a:t>
            </a:r>
            <a:r>
              <a:rPr lang="en-US" altLang="ja-JP" sz="2800" dirty="0">
                <a:solidFill>
                  <a:srgbClr val="FFFF00"/>
                </a:solidFill>
                <a:latin typeface="HG創英角ｺﾞｼｯｸUB" panose="020B0909000000000000" pitchFamily="49" charset="-128"/>
                <a:ea typeface="HG創英角ｺﾞｼｯｸUB" panose="020B0909000000000000" pitchFamily="49" charset="-128"/>
              </a:rPr>
              <a:t>』</a:t>
            </a:r>
            <a:r>
              <a:rPr lang="ja-JP" altLang="en-US" sz="2800" dirty="0">
                <a:solidFill>
                  <a:schemeClr val="bg1"/>
                </a:solidFill>
                <a:latin typeface="HG創英角ｺﾞｼｯｸUB" panose="020B0909000000000000" pitchFamily="49" charset="-128"/>
                <a:ea typeface="HG創英角ｺﾞｼｯｸUB" panose="020B0909000000000000" pitchFamily="49" charset="-128"/>
              </a:rPr>
              <a:t>で</a:t>
            </a:r>
            <a:endParaRPr lang="en-US" altLang="ja-JP" sz="2800" dirty="0">
              <a:solidFill>
                <a:schemeClr val="bg1"/>
              </a:solidFill>
              <a:latin typeface="HG創英角ｺﾞｼｯｸUB" panose="020B0909000000000000" pitchFamily="49" charset="-128"/>
              <a:ea typeface="HG創英角ｺﾞｼｯｸUB" panose="020B0909000000000000" pitchFamily="49" charset="-128"/>
            </a:endParaRPr>
          </a:p>
          <a:p>
            <a:pPr>
              <a:defRPr/>
            </a:pPr>
            <a:r>
              <a:rPr lang="en-US" altLang="ja-JP" sz="2800" dirty="0">
                <a:solidFill>
                  <a:srgbClr val="FFFF00"/>
                </a:solidFill>
                <a:latin typeface="HG創英角ｺﾞｼｯｸUB" panose="020B0909000000000000" pitchFamily="49" charset="-128"/>
                <a:ea typeface="HG創英角ｺﾞｼｯｸUB" panose="020B0909000000000000" pitchFamily="49" charset="-128"/>
              </a:rPr>
              <a:t>『</a:t>
            </a:r>
            <a:r>
              <a:rPr lang="ja-JP" altLang="en-US" sz="2800" dirty="0">
                <a:solidFill>
                  <a:srgbClr val="FFFF00"/>
                </a:solidFill>
                <a:latin typeface="HG創英角ｺﾞｼｯｸUB" panose="020B0909000000000000" pitchFamily="49" charset="-128"/>
                <a:ea typeface="HG創英角ｺﾞｼｯｸUB" panose="020B0909000000000000" pitchFamily="49" charset="-128"/>
              </a:rPr>
              <a:t>強い調子</a:t>
            </a:r>
            <a:r>
              <a:rPr lang="en-US" altLang="ja-JP" sz="2800" dirty="0">
                <a:solidFill>
                  <a:srgbClr val="FFFF00"/>
                </a:solidFill>
                <a:latin typeface="HG創英角ｺﾞｼｯｸUB" panose="020B0909000000000000" pitchFamily="49" charset="-128"/>
                <a:ea typeface="HG創英角ｺﾞｼｯｸUB" panose="020B0909000000000000" pitchFamily="49" charset="-128"/>
              </a:rPr>
              <a:t>』</a:t>
            </a:r>
            <a:r>
              <a:rPr lang="ja-JP" altLang="en-US" sz="2800" dirty="0">
                <a:solidFill>
                  <a:schemeClr val="bg1"/>
                </a:solidFill>
                <a:latin typeface="HG創英角ｺﾞｼｯｸUB" panose="020B0909000000000000" pitchFamily="49" charset="-128"/>
                <a:ea typeface="HG創英角ｺﾞｼｯｸUB" panose="020B0909000000000000" pitchFamily="49" charset="-128"/>
              </a:rPr>
              <a:t>で</a:t>
            </a:r>
            <a:endParaRPr lang="en-US" altLang="ja-JP" sz="2800" dirty="0">
              <a:solidFill>
                <a:schemeClr val="bg1"/>
              </a:solidFill>
              <a:latin typeface="HG創英角ｺﾞｼｯｸUB" panose="020B0909000000000000" pitchFamily="49" charset="-128"/>
              <a:ea typeface="HG創英角ｺﾞｼｯｸUB" panose="020B0909000000000000" pitchFamily="49" charset="-128"/>
            </a:endParaRPr>
          </a:p>
          <a:p>
            <a:pPr>
              <a:defRPr/>
            </a:pPr>
            <a:r>
              <a:rPr lang="en-US" altLang="ja-JP" sz="2800" dirty="0">
                <a:solidFill>
                  <a:srgbClr val="FFFF00"/>
                </a:solidFill>
                <a:latin typeface="HG創英角ｺﾞｼｯｸUB" panose="020B0909000000000000" pitchFamily="49" charset="-128"/>
                <a:ea typeface="HG創英角ｺﾞｼｯｸUB" panose="020B0909000000000000" pitchFamily="49" charset="-128"/>
              </a:rPr>
              <a:t>『</a:t>
            </a:r>
            <a:r>
              <a:rPr lang="ja-JP" altLang="en-US" sz="2800" dirty="0">
                <a:solidFill>
                  <a:srgbClr val="FFFF00"/>
                </a:solidFill>
                <a:latin typeface="HG創英角ｺﾞｼｯｸUB" panose="020B0909000000000000" pitchFamily="49" charset="-128"/>
                <a:ea typeface="HG創英角ｺﾞｼｯｸUB" panose="020B0909000000000000" pitchFamily="49" charset="-128"/>
              </a:rPr>
              <a:t>明確に拒否の意思</a:t>
            </a:r>
            <a:r>
              <a:rPr lang="en-US" altLang="ja-JP" sz="2800" dirty="0">
                <a:solidFill>
                  <a:srgbClr val="FFFF00"/>
                </a:solidFill>
                <a:latin typeface="HG創英角ｺﾞｼｯｸUB" panose="020B0909000000000000" pitchFamily="49" charset="-128"/>
                <a:ea typeface="HG創英角ｺﾞｼｯｸUB" panose="020B0909000000000000" pitchFamily="49" charset="-128"/>
              </a:rPr>
              <a:t>』</a:t>
            </a:r>
          </a:p>
          <a:p>
            <a:pPr>
              <a:defRPr/>
            </a:pPr>
            <a:r>
              <a:rPr lang="ja-JP" altLang="en-US" sz="2800" dirty="0">
                <a:solidFill>
                  <a:schemeClr val="bg1"/>
                </a:solidFill>
                <a:latin typeface="HG創英角ｺﾞｼｯｸUB" panose="020B0909000000000000" pitchFamily="49" charset="-128"/>
                <a:ea typeface="HG創英角ｺﾞｼｯｸUB" panose="020B0909000000000000" pitchFamily="49" charset="-128"/>
              </a:rPr>
              <a:t>を</a:t>
            </a:r>
            <a:r>
              <a:rPr lang="ja-JP" altLang="en-US" sz="2800" dirty="0" smtClean="0">
                <a:solidFill>
                  <a:schemeClr val="bg1"/>
                </a:solidFill>
                <a:latin typeface="HG創英角ｺﾞｼｯｸUB" panose="020B0909000000000000" pitchFamily="49" charset="-128"/>
                <a:ea typeface="HG創英角ｺﾞｼｯｸUB" panose="020B0909000000000000" pitchFamily="49" charset="-128"/>
              </a:rPr>
              <a:t>示す</a:t>
            </a:r>
            <a:endParaRPr lang="en-US" altLang="ja-JP" sz="2800" dirty="0" smtClean="0">
              <a:solidFill>
                <a:schemeClr val="bg1"/>
              </a:solidFill>
              <a:latin typeface="HG創英角ｺﾞｼｯｸUB" panose="020B0909000000000000" pitchFamily="49" charset="-128"/>
              <a:ea typeface="HG創英角ｺﾞｼｯｸUB" panose="020B0909000000000000" pitchFamily="49" charset="-128"/>
            </a:endParaRPr>
          </a:p>
          <a:p>
            <a:pPr>
              <a:defRPr/>
            </a:pPr>
            <a:endParaRPr lang="en-US" altLang="ja-JP" sz="1400" dirty="0">
              <a:solidFill>
                <a:schemeClr val="bg1"/>
              </a:solidFill>
              <a:latin typeface="HG創英角ｺﾞｼｯｸUB" panose="020B0909000000000000" pitchFamily="49" charset="-128"/>
              <a:ea typeface="HG創英角ｺﾞｼｯｸUB" panose="020B0909000000000000" pitchFamily="49" charset="-128"/>
            </a:endParaRPr>
          </a:p>
          <a:p>
            <a:pPr>
              <a:defRPr/>
            </a:pPr>
            <a:r>
              <a:rPr lang="ja-JP" altLang="en-US" sz="2000" dirty="0">
                <a:solidFill>
                  <a:srgbClr val="00B0F0"/>
                </a:solidFill>
                <a:latin typeface="HG創英角ｺﾞｼｯｸUB" panose="020B0909000000000000" pitchFamily="49" charset="-128"/>
                <a:ea typeface="HG創英角ｺﾞｼｯｸUB" panose="020B0909000000000000" pitchFamily="49" charset="-128"/>
              </a:rPr>
              <a:t>それでも断りきれないとき・・・</a:t>
            </a:r>
            <a:endParaRPr lang="en-US" altLang="ja-JP" sz="2000" dirty="0">
              <a:solidFill>
                <a:srgbClr val="00B0F0"/>
              </a:solidFill>
              <a:latin typeface="HG創英角ｺﾞｼｯｸUB" panose="020B0909000000000000" pitchFamily="49" charset="-128"/>
              <a:ea typeface="HG創英角ｺﾞｼｯｸUB" panose="020B0909000000000000" pitchFamily="49" charset="-128"/>
            </a:endParaRPr>
          </a:p>
          <a:p>
            <a:pPr>
              <a:defRPr/>
            </a:pPr>
            <a:r>
              <a:rPr lang="ja-JP" altLang="en-US" sz="2800" dirty="0">
                <a:solidFill>
                  <a:srgbClr val="FFFF00"/>
                </a:solidFill>
                <a:latin typeface="HG創英角ｺﾞｼｯｸUB" panose="020B0909000000000000" pitchFamily="49" charset="-128"/>
                <a:ea typeface="HG創英角ｺﾞｼｯｸUB" panose="020B0909000000000000" pitchFamily="49" charset="-128"/>
              </a:rPr>
              <a:t>その場から逃げる</a:t>
            </a:r>
            <a:endParaRPr lang="en-US" altLang="ja-JP" sz="2000" dirty="0">
              <a:solidFill>
                <a:srgbClr val="FFFF00"/>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356604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下矢印吹き出し 4"/>
          <p:cNvSpPr/>
          <p:nvPr/>
        </p:nvSpPr>
        <p:spPr>
          <a:xfrm>
            <a:off x="611560" y="3356992"/>
            <a:ext cx="8137029" cy="1440160"/>
          </a:xfrm>
          <a:prstGeom prst="downArrowCallout">
            <a:avLst>
              <a:gd name="adj1" fmla="val 85469"/>
              <a:gd name="adj2" fmla="val 91516"/>
              <a:gd name="adj3" fmla="val 29123"/>
              <a:gd name="adj4" fmla="val 64977"/>
            </a:avLst>
          </a:prstGeom>
          <a:solidFill>
            <a:srgbClr val="FF00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latin typeface="HGP創英角ﾎﾟｯﾌﾟ体" panose="040B0A00000000000000" pitchFamily="50" charset="-128"/>
                <a:ea typeface="HGP創英角ﾎﾟｯﾌﾟ体" panose="040B0A00000000000000" pitchFamily="50" charset="-128"/>
              </a:rPr>
              <a:t>　　規制</a:t>
            </a:r>
            <a:r>
              <a:rPr lang="ja-JP" altLang="en-US" sz="3200" dirty="0">
                <a:latin typeface="HGP創英角ﾎﾟｯﾌﾟ体" panose="040B0A00000000000000" pitchFamily="50" charset="-128"/>
                <a:ea typeface="HGP創英角ﾎﾟｯﾌﾟ体" panose="040B0A00000000000000" pitchFamily="50" charset="-128"/>
              </a:rPr>
              <a:t>が甘い国や地域があります</a:t>
            </a:r>
            <a:endParaRPr kumimoji="1" lang="ja-JP" altLang="en-US" dirty="0"/>
          </a:p>
        </p:txBody>
      </p:sp>
      <p:sp>
        <p:nvSpPr>
          <p:cNvPr id="40962" name="タイトル 1"/>
          <p:cNvSpPr>
            <a:spLocks noGrp="1"/>
          </p:cNvSpPr>
          <p:nvPr>
            <p:ph type="ctrTitle"/>
          </p:nvPr>
        </p:nvSpPr>
        <p:spPr>
          <a:xfrm>
            <a:off x="468313" y="333375"/>
            <a:ext cx="8280400" cy="1008063"/>
          </a:xfrm>
        </p:spPr>
        <p:txBody>
          <a:bodyPr>
            <a:normAutofit/>
          </a:bodyPr>
          <a:lstStyle/>
          <a:p>
            <a:r>
              <a:rPr lang="ja-JP" altLang="en-US" sz="5400" dirty="0" smtClean="0">
                <a:solidFill>
                  <a:srgbClr val="002060"/>
                </a:solidFill>
                <a:latin typeface="HGP創英角ﾎﾟｯﾌﾟ体" pitchFamily="50" charset="-128"/>
                <a:ea typeface="HGP創英角ﾎﾟｯﾌﾟ体" pitchFamily="50" charset="-128"/>
              </a:rPr>
              <a:t>　　留学と薬物　特に「大麻」</a:t>
            </a:r>
          </a:p>
        </p:txBody>
      </p:sp>
      <p:sp>
        <p:nvSpPr>
          <p:cNvPr id="6" name="額縁 5"/>
          <p:cNvSpPr/>
          <p:nvPr/>
        </p:nvSpPr>
        <p:spPr>
          <a:xfrm>
            <a:off x="251520" y="1556792"/>
            <a:ext cx="8712968" cy="1584176"/>
          </a:xfrm>
          <a:prstGeom prst="bevel">
            <a:avLst>
              <a:gd name="adj" fmla="val 52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Aft>
                <a:spcPts val="0"/>
              </a:spcAft>
              <a:defRPr/>
            </a:pPr>
            <a:r>
              <a:rPr lang="ja-JP" altLang="en-US" sz="2800" dirty="0" smtClean="0">
                <a:solidFill>
                  <a:srgbClr val="00206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＊「大麻」は世界で一番乱用されている薬物です</a:t>
            </a:r>
            <a:endParaRPr lang="en-US" altLang="ja-JP" sz="2800" dirty="0" smtClean="0">
              <a:solidFill>
                <a:srgbClr val="00206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a:p>
            <a:pPr fontAlgn="auto">
              <a:spcAft>
                <a:spcPts val="0"/>
              </a:spcAft>
              <a:defRPr/>
            </a:pPr>
            <a:endParaRPr lang="en-US" altLang="ja-JP" sz="1400" dirty="0">
              <a:solidFill>
                <a:srgbClr val="00206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a:p>
            <a:pPr fontAlgn="auto">
              <a:spcAft>
                <a:spcPts val="0"/>
              </a:spcAft>
              <a:defRPr/>
            </a:pPr>
            <a:r>
              <a:rPr lang="ja-JP" altLang="en-US" sz="2800" dirty="0" smtClean="0">
                <a:solidFill>
                  <a:srgbClr val="00206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＊「大麻」は世界中どこでも「規制されている薬物」です</a:t>
            </a:r>
            <a:endParaRPr lang="en-US" altLang="ja-JP" sz="2800" dirty="0">
              <a:solidFill>
                <a:srgbClr val="00206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p:txBody>
      </p:sp>
      <p:sp>
        <p:nvSpPr>
          <p:cNvPr id="3" name="額縁 2"/>
          <p:cNvSpPr/>
          <p:nvPr/>
        </p:nvSpPr>
        <p:spPr>
          <a:xfrm>
            <a:off x="395536" y="5013176"/>
            <a:ext cx="6264695" cy="1656184"/>
          </a:xfrm>
          <a:prstGeom prst="bevel">
            <a:avLst>
              <a:gd name="adj" fmla="val 10142"/>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rgbClr val="FFFF00"/>
                </a:solidFill>
                <a:latin typeface="HGP創英角ﾎﾟｯﾌﾟ体" panose="040B0A00000000000000" pitchFamily="50" charset="-128"/>
                <a:ea typeface="HGP創英角ﾎﾟｯﾌﾟ体" panose="040B0A00000000000000" pitchFamily="50" charset="-128"/>
              </a:rPr>
              <a:t>＊外国で「大麻」を経験して</a:t>
            </a:r>
            <a:endParaRPr kumimoji="1" lang="en-US" altLang="ja-JP" sz="2400" dirty="0" smtClean="0">
              <a:solidFill>
                <a:srgbClr val="FFFF00"/>
              </a:solidFill>
              <a:latin typeface="HGP創英角ﾎﾟｯﾌﾟ体" panose="040B0A00000000000000" pitchFamily="50" charset="-128"/>
              <a:ea typeface="HGP創英角ﾎﾟｯﾌﾟ体" panose="040B0A00000000000000" pitchFamily="50" charset="-128"/>
            </a:endParaRPr>
          </a:p>
          <a:p>
            <a:r>
              <a:rPr lang="ja-JP" altLang="en-US" sz="2400" dirty="0">
                <a:solidFill>
                  <a:srgbClr val="FFFF00"/>
                </a:solidFill>
                <a:latin typeface="HGP創英角ﾎﾟｯﾌﾟ体" panose="040B0A00000000000000" pitchFamily="50" charset="-128"/>
                <a:ea typeface="HGP創英角ﾎﾟｯﾌﾟ体" panose="040B0A00000000000000" pitchFamily="50" charset="-128"/>
              </a:rPr>
              <a:t>　</a:t>
            </a:r>
            <a:r>
              <a:rPr lang="ja-JP" altLang="en-US" sz="2400" dirty="0" smtClean="0">
                <a:solidFill>
                  <a:srgbClr val="FFFF00"/>
                </a:solidFill>
                <a:latin typeface="HGP創英角ﾎﾟｯﾌﾟ体" panose="040B0A00000000000000" pitchFamily="50" charset="-128"/>
                <a:ea typeface="HGP創英角ﾎﾟｯﾌﾟ体" panose="040B0A00000000000000" pitchFamily="50" charset="-128"/>
              </a:rPr>
              <a:t>　☞☞ 日本に「大麻」を持ち込んで逮捕！</a:t>
            </a:r>
            <a:endParaRPr lang="en-US" altLang="ja-JP" sz="2400" dirty="0" smtClean="0">
              <a:solidFill>
                <a:srgbClr val="FFFF00"/>
              </a:solidFill>
              <a:latin typeface="HGP創英角ﾎﾟｯﾌﾟ体" panose="040B0A00000000000000" pitchFamily="50" charset="-128"/>
              <a:ea typeface="HGP創英角ﾎﾟｯﾌﾟ体" panose="040B0A00000000000000" pitchFamily="50" charset="-128"/>
            </a:endParaRPr>
          </a:p>
          <a:p>
            <a:r>
              <a:rPr kumimoji="1" lang="ja-JP" altLang="en-US" sz="2400" dirty="0">
                <a:solidFill>
                  <a:srgbClr val="FFFF00"/>
                </a:solidFill>
                <a:latin typeface="HGP創英角ﾎﾟｯﾌﾟ体" panose="040B0A00000000000000" pitchFamily="50" charset="-128"/>
                <a:ea typeface="HGP創英角ﾎﾟｯﾌﾟ体" panose="040B0A00000000000000" pitchFamily="50" charset="-128"/>
              </a:rPr>
              <a:t>　</a:t>
            </a:r>
            <a:r>
              <a:rPr kumimoji="1" lang="ja-JP" altLang="en-US" sz="2400" dirty="0" smtClean="0">
                <a:solidFill>
                  <a:srgbClr val="FFFF00"/>
                </a:solidFill>
                <a:latin typeface="HGP創英角ﾎﾟｯﾌﾟ体" panose="040B0A00000000000000" pitchFamily="50" charset="-128"/>
                <a:ea typeface="HGP創英角ﾎﾟｯﾌﾟ体" panose="040B0A00000000000000" pitchFamily="50" charset="-128"/>
              </a:rPr>
              <a:t>　</a:t>
            </a:r>
            <a:r>
              <a:rPr lang="ja-JP" altLang="en-US" sz="2400" dirty="0" smtClean="0">
                <a:solidFill>
                  <a:srgbClr val="FFFF00"/>
                </a:solidFill>
                <a:latin typeface="HGP創英角ﾎﾟｯﾌﾟ体" panose="040B0A00000000000000" pitchFamily="50" charset="-128"/>
                <a:ea typeface="HGP創英角ﾎﾟｯﾌﾟ体" panose="040B0A00000000000000" pitchFamily="50" charset="-128"/>
              </a:rPr>
              <a:t>☞☞ 日本で「大麻」を乱用して逮捕</a:t>
            </a:r>
            <a:r>
              <a:rPr lang="ja-JP" altLang="en-US" sz="2400" dirty="0">
                <a:solidFill>
                  <a:srgbClr val="FFFF00"/>
                </a:solidFill>
                <a:latin typeface="HGP創英角ﾎﾟｯﾌﾟ体" panose="040B0A00000000000000" pitchFamily="50" charset="-128"/>
                <a:ea typeface="HGP創英角ﾎﾟｯﾌﾟ体" panose="040B0A00000000000000" pitchFamily="50" charset="-128"/>
              </a:rPr>
              <a:t>！</a:t>
            </a:r>
            <a:endParaRPr kumimoji="1" lang="ja-JP" altLang="en-US" sz="2400" dirty="0">
              <a:solidFill>
                <a:srgbClr val="FFFF00"/>
              </a:solidFill>
              <a:latin typeface="HGP創英角ﾎﾟｯﾌﾟ体" panose="040B0A00000000000000" pitchFamily="50" charset="-128"/>
              <a:ea typeface="HGP創英角ﾎﾟｯﾌﾟ体" panose="040B0A00000000000000" pitchFamily="50" charset="-128"/>
            </a:endParaRPr>
          </a:p>
        </p:txBody>
      </p:sp>
      <p:sp>
        <p:nvSpPr>
          <p:cNvPr id="4" name="角丸四角形 3"/>
          <p:cNvSpPr/>
          <p:nvPr/>
        </p:nvSpPr>
        <p:spPr>
          <a:xfrm>
            <a:off x="827584" y="3515207"/>
            <a:ext cx="1224136" cy="432048"/>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002060"/>
                </a:solidFill>
                <a:latin typeface="HGP創英角ﾎﾟｯﾌﾟ体" panose="040B0A00000000000000" pitchFamily="50" charset="-128"/>
                <a:ea typeface="HGP創英角ﾎﾟｯﾌﾟ体" panose="040B0A00000000000000" pitchFamily="50" charset="-128"/>
              </a:rPr>
              <a:t>しかし</a:t>
            </a:r>
            <a:endParaRPr kumimoji="1" lang="ja-JP" altLang="en-US" sz="24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7" name="星 24 6"/>
          <p:cNvSpPr/>
          <p:nvPr/>
        </p:nvSpPr>
        <p:spPr>
          <a:xfrm>
            <a:off x="6528552" y="4472041"/>
            <a:ext cx="2507944" cy="2088232"/>
          </a:xfrm>
          <a:prstGeom prst="star24">
            <a:avLst>
              <a:gd name="adj" fmla="val 38125"/>
            </a:avLst>
          </a:prstGeom>
          <a:solidFill>
            <a:srgbClr val="FF00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HGP創英角ﾎﾟｯﾌﾟ体" panose="040B0A00000000000000" pitchFamily="50" charset="-128"/>
                <a:ea typeface="HGP創英角ﾎﾟｯﾌﾟ体" panose="040B0A00000000000000" pitchFamily="50" charset="-128"/>
              </a:rPr>
              <a:t>「大麻」</a:t>
            </a:r>
            <a:endParaRPr kumimoji="1" lang="en-US" altLang="ja-JP" sz="2000" dirty="0" smtClean="0">
              <a:latin typeface="HGP創英角ﾎﾟｯﾌﾟ体" panose="040B0A00000000000000" pitchFamily="50" charset="-128"/>
              <a:ea typeface="HGP創英角ﾎﾟｯﾌﾟ体" panose="040B0A00000000000000" pitchFamily="50" charset="-128"/>
            </a:endParaRPr>
          </a:p>
          <a:p>
            <a:pPr algn="ctr"/>
            <a:r>
              <a:rPr lang="ja-JP" altLang="en-US" sz="2000" dirty="0" smtClean="0">
                <a:latin typeface="HGP創英角ﾎﾟｯﾌﾟ体" panose="040B0A00000000000000" pitchFamily="50" charset="-128"/>
                <a:ea typeface="HGP創英角ﾎﾟｯﾌﾟ体" panose="040B0A00000000000000" pitchFamily="50" charset="-128"/>
              </a:rPr>
              <a:t>は</a:t>
            </a:r>
            <a:endParaRPr lang="en-US" altLang="ja-JP" sz="2000"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sz="2000" dirty="0">
                <a:latin typeface="HGP創英角ﾎﾟｯﾌﾟ体" panose="040B0A00000000000000" pitchFamily="50" charset="-128"/>
                <a:ea typeface="HGP創英角ﾎﾟｯﾌﾟ体" panose="040B0A00000000000000" pitchFamily="50" charset="-128"/>
              </a:rPr>
              <a:t>乱用</a:t>
            </a:r>
            <a:r>
              <a:rPr kumimoji="1" lang="ja-JP" altLang="en-US" sz="2000" dirty="0" smtClean="0">
                <a:latin typeface="HGP創英角ﾎﾟｯﾌﾟ体" panose="040B0A00000000000000" pitchFamily="50" charset="-128"/>
                <a:ea typeface="HGP創英角ﾎﾟｯﾌﾟ体" panose="040B0A00000000000000" pitchFamily="50" charset="-128"/>
              </a:rPr>
              <a:t>薬物</a:t>
            </a:r>
            <a:endParaRPr kumimoji="1" lang="en-US" altLang="ja-JP" sz="2000"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sz="2000" dirty="0" smtClean="0">
                <a:latin typeface="HGP創英角ﾎﾟｯﾌﾟ体" panose="040B0A00000000000000" pitchFamily="50" charset="-128"/>
                <a:ea typeface="HGP創英角ﾎﾟｯﾌﾟ体" panose="040B0A00000000000000" pitchFamily="50" charset="-128"/>
              </a:rPr>
              <a:t>です</a:t>
            </a:r>
            <a:endParaRPr kumimoji="1" lang="ja-JP" altLang="en-US" sz="2000" dirty="0">
              <a:latin typeface="HGP創英角ﾎﾟｯﾌﾟ体" panose="040B0A00000000000000" pitchFamily="50" charset="-128"/>
              <a:ea typeface="HGP創英角ﾎﾟｯﾌﾟ体" panose="040B0A00000000000000" pitchFamily="50" charset="-128"/>
            </a:endParaRPr>
          </a:p>
        </p:txBody>
      </p:sp>
      <p:pic>
        <p:nvPicPr>
          <p:cNvPr id="10" name="Picture 5" descr="C:\Users\fukuoka\Pictures\飛行機.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26" y="264804"/>
            <a:ext cx="1007839" cy="10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579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額縁 8"/>
          <p:cNvSpPr/>
          <p:nvPr/>
        </p:nvSpPr>
        <p:spPr>
          <a:xfrm>
            <a:off x="4788024" y="138059"/>
            <a:ext cx="4221720" cy="4155037"/>
          </a:xfrm>
          <a:prstGeom prst="bevel">
            <a:avLst>
              <a:gd name="adj" fmla="val 4447"/>
            </a:avLst>
          </a:prstGeom>
          <a:solidFill>
            <a:schemeClr val="tx1">
              <a:lumMod val="75000"/>
              <a:lumOff val="25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accent3">
                    <a:lumMod val="60000"/>
                    <a:lumOff val="40000"/>
                  </a:schemeClr>
                </a:solidFill>
                <a:latin typeface="HGP創英角ﾎﾟｯﾌﾟ体" panose="040B0A00000000000000" pitchFamily="50" charset="-128"/>
                <a:ea typeface="HGP創英角ﾎﾟｯﾌﾟ体" panose="040B0A00000000000000" pitchFamily="50" charset="-128"/>
              </a:rPr>
              <a:t>あやしかったら</a:t>
            </a:r>
            <a:endParaRPr kumimoji="1" lang="en-US" altLang="ja-JP" sz="2400" dirty="0" smtClean="0">
              <a:solidFill>
                <a:schemeClr val="accent3">
                  <a:lumMod val="60000"/>
                  <a:lumOff val="40000"/>
                </a:schemeClr>
              </a:solidFill>
              <a:latin typeface="HGP創英角ﾎﾟｯﾌﾟ体" panose="040B0A00000000000000" pitchFamily="50" charset="-128"/>
              <a:ea typeface="HGP創英角ﾎﾟｯﾌﾟ体" panose="040B0A00000000000000" pitchFamily="50" charset="-128"/>
            </a:endParaRPr>
          </a:p>
          <a:p>
            <a:pPr algn="ctr"/>
            <a:r>
              <a:rPr lang="ja-JP" altLang="en-US" sz="4000" dirty="0" smtClean="0">
                <a:solidFill>
                  <a:srgbClr val="FFFF00"/>
                </a:solidFill>
                <a:latin typeface="HGP創英角ﾎﾟｯﾌﾟ体" panose="040B0A00000000000000" pitchFamily="50" charset="-128"/>
                <a:ea typeface="HGP創英角ﾎﾟｯﾌﾟ体" panose="040B0A00000000000000" pitchFamily="50" charset="-128"/>
              </a:rPr>
              <a:t>すぐ通報！</a:t>
            </a:r>
            <a:endParaRPr lang="en-US" altLang="ja-JP" sz="4000" dirty="0" smtClean="0">
              <a:solidFill>
                <a:srgbClr val="FFFF00"/>
              </a:solidFill>
              <a:latin typeface="HGP創英角ﾎﾟｯﾌﾟ体" panose="040B0A00000000000000" pitchFamily="50" charset="-128"/>
              <a:ea typeface="HGP創英角ﾎﾟｯﾌﾟ体" panose="040B0A00000000000000" pitchFamily="50" charset="-128"/>
            </a:endParaRPr>
          </a:p>
          <a:p>
            <a:pPr algn="ctr"/>
            <a:endParaRPr kumimoji="1" lang="en-US" altLang="ja-JP" sz="1600" dirty="0" smtClean="0">
              <a:solidFill>
                <a:schemeClr val="accent3">
                  <a:lumMod val="60000"/>
                  <a:lumOff val="40000"/>
                </a:schemeClr>
              </a:solidFill>
              <a:latin typeface="HGP創英角ﾎﾟｯﾌﾟ体" panose="040B0A00000000000000" pitchFamily="50" charset="-128"/>
              <a:ea typeface="HGP創英角ﾎﾟｯﾌﾟ体" panose="040B0A00000000000000" pitchFamily="50" charset="-128"/>
            </a:endParaRPr>
          </a:p>
          <a:p>
            <a:pPr algn="ctr"/>
            <a:r>
              <a:rPr kumimoji="1" lang="ja-JP" altLang="en-US" sz="2400" dirty="0" smtClean="0">
                <a:solidFill>
                  <a:schemeClr val="accent3">
                    <a:lumMod val="60000"/>
                    <a:lumOff val="40000"/>
                  </a:schemeClr>
                </a:solidFill>
                <a:latin typeface="HGP創英角ﾎﾟｯﾌﾟ体" panose="040B0A00000000000000" pitchFamily="50" charset="-128"/>
                <a:ea typeface="HGP創英角ﾎﾟｯﾌﾟ体" panose="040B0A00000000000000" pitchFamily="50" charset="-128"/>
              </a:rPr>
              <a:t>一人で悩まず</a:t>
            </a:r>
            <a:endParaRPr kumimoji="1" lang="en-US" altLang="ja-JP" sz="2400" dirty="0" smtClean="0">
              <a:solidFill>
                <a:schemeClr val="accent3">
                  <a:lumMod val="60000"/>
                  <a:lumOff val="40000"/>
                </a:schemeClr>
              </a:solidFill>
              <a:latin typeface="HGP創英角ﾎﾟｯﾌﾟ体" panose="040B0A00000000000000" pitchFamily="50" charset="-128"/>
              <a:ea typeface="HGP創英角ﾎﾟｯﾌﾟ体" panose="040B0A00000000000000" pitchFamily="50" charset="-128"/>
            </a:endParaRPr>
          </a:p>
          <a:p>
            <a:pPr algn="ctr"/>
            <a:r>
              <a:rPr lang="ja-JP" altLang="en-US" sz="4000" dirty="0" smtClean="0">
                <a:solidFill>
                  <a:srgbClr val="FFFF00"/>
                </a:solidFill>
                <a:latin typeface="HGP創英角ﾎﾟｯﾌﾟ体" panose="040B0A00000000000000" pitchFamily="50" charset="-128"/>
                <a:ea typeface="HGP創英角ﾎﾟｯﾌﾟ体" panose="040B0A00000000000000" pitchFamily="50" charset="-128"/>
              </a:rPr>
              <a:t>すぐ相談！</a:t>
            </a:r>
            <a:endParaRPr kumimoji="1" lang="ja-JP" altLang="en-US" sz="4000" dirty="0">
              <a:solidFill>
                <a:srgbClr val="FFFF00"/>
              </a:solidFill>
              <a:latin typeface="HGP創英角ﾎﾟｯﾌﾟ体" panose="040B0A00000000000000" pitchFamily="50" charset="-128"/>
              <a:ea typeface="HGP創英角ﾎﾟｯﾌﾟ体" panose="040B0A00000000000000" pitchFamily="50" charset="-12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71" y="138058"/>
            <a:ext cx="4669969" cy="6603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ブローチ 2"/>
          <p:cNvSpPr/>
          <p:nvPr/>
        </p:nvSpPr>
        <p:spPr>
          <a:xfrm>
            <a:off x="4810340" y="4293096"/>
            <a:ext cx="4221720" cy="2448271"/>
          </a:xfrm>
          <a:prstGeom prst="plaque">
            <a:avLst/>
          </a:prstGeom>
          <a:solidFill>
            <a:schemeClr val="tx1">
              <a:lumMod val="75000"/>
              <a:lumOff val="25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P創英角ｺﾞｼｯｸUB" panose="020B0900000000000000" pitchFamily="50" charset="-128"/>
                <a:ea typeface="HGP創英角ｺﾞｼｯｸUB" panose="020B0900000000000000" pitchFamily="50" charset="-128"/>
              </a:rPr>
              <a:t>危険ドラッグ、偽造医薬品等の啓発</a:t>
            </a:r>
            <a:endParaRPr kumimoji="1" lang="en-US" altLang="ja-JP" dirty="0" smtClean="0">
              <a:latin typeface="HGP創英角ｺﾞｼｯｸUB" panose="020B0900000000000000" pitchFamily="50" charset="-128"/>
              <a:ea typeface="HGP創英角ｺﾞｼｯｸUB" panose="020B0900000000000000" pitchFamily="50" charset="-128"/>
            </a:endParaRPr>
          </a:p>
          <a:p>
            <a:pPr algn="ctr"/>
            <a:endParaRPr lang="en-US" altLang="ja-JP" dirty="0">
              <a:latin typeface="HGP創英角ｺﾞｼｯｸUB" panose="020B0900000000000000" pitchFamily="50" charset="-128"/>
              <a:ea typeface="HGP創英角ｺﾞｼｯｸUB" panose="020B0900000000000000" pitchFamily="50" charset="-128"/>
            </a:endParaRPr>
          </a:p>
          <a:p>
            <a:pPr algn="ctr"/>
            <a:r>
              <a:rPr kumimoji="1" lang="ja-JP" altLang="en-US" dirty="0" smtClean="0">
                <a:latin typeface="HGP創英角ｺﾞｼｯｸUB" panose="020B0900000000000000" pitchFamily="50" charset="-128"/>
                <a:ea typeface="HGP創英角ｺﾞｼｯｸUB" panose="020B0900000000000000" pitchFamily="50" charset="-128"/>
              </a:rPr>
              <a:t>医薬品の適正使用・確保</a:t>
            </a:r>
            <a:endParaRPr kumimoji="1" lang="en-US" altLang="ja-JP" dirty="0" smtClean="0">
              <a:latin typeface="HGP創英角ｺﾞｼｯｸUB" panose="020B0900000000000000" pitchFamily="50" charset="-128"/>
              <a:ea typeface="HGP創英角ｺﾞｼｯｸUB" panose="020B0900000000000000" pitchFamily="50" charset="-128"/>
            </a:endParaRPr>
          </a:p>
          <a:p>
            <a:pPr algn="ctr"/>
            <a:endParaRPr lang="en-US" altLang="ja-JP" dirty="0">
              <a:latin typeface="HGP創英角ｺﾞｼｯｸUB" panose="020B0900000000000000" pitchFamily="50" charset="-128"/>
              <a:ea typeface="HGP創英角ｺﾞｼｯｸUB" panose="020B0900000000000000" pitchFamily="50" charset="-128"/>
            </a:endParaRPr>
          </a:p>
          <a:p>
            <a:pPr algn="ctr"/>
            <a:r>
              <a:rPr kumimoji="1" lang="ja-JP" altLang="en-US" dirty="0" smtClean="0">
                <a:latin typeface="HGP創英角ｺﾞｼｯｸUB" panose="020B0900000000000000" pitchFamily="50" charset="-128"/>
                <a:ea typeface="HGP創英角ｺﾞｼｯｸUB" panose="020B0900000000000000" pitchFamily="50" charset="-128"/>
              </a:rPr>
              <a:t>に貢献することを</a:t>
            </a:r>
            <a:endParaRPr kumimoji="1" lang="en-US" altLang="ja-JP" dirty="0" smtClean="0">
              <a:latin typeface="HGP創英角ｺﾞｼｯｸUB" panose="020B0900000000000000" pitchFamily="50" charset="-128"/>
              <a:ea typeface="HGP創英角ｺﾞｼｯｸUB" panose="020B0900000000000000" pitchFamily="50" charset="-128"/>
            </a:endParaRPr>
          </a:p>
          <a:p>
            <a:pPr algn="ctr"/>
            <a:r>
              <a:rPr kumimoji="1" lang="ja-JP" altLang="en-US" dirty="0" smtClean="0">
                <a:latin typeface="HGP創英角ｺﾞｼｯｸUB" panose="020B0900000000000000" pitchFamily="50" charset="-128"/>
                <a:ea typeface="HGP創英角ｺﾞｼｯｸUB" panose="020B0900000000000000" pitchFamily="50" charset="-128"/>
              </a:rPr>
              <a:t>目的としたサイトです</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4" name="フレーム 3"/>
          <p:cNvSpPr/>
          <p:nvPr/>
        </p:nvSpPr>
        <p:spPr>
          <a:xfrm>
            <a:off x="140370" y="138057"/>
            <a:ext cx="4669969" cy="6603309"/>
          </a:xfrm>
          <a:prstGeom prst="frame">
            <a:avLst>
              <a:gd name="adj1" fmla="val 157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3452283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5655551" y="2636912"/>
            <a:ext cx="2972768" cy="1404156"/>
          </a:xfrm>
        </p:spPr>
        <p:txBody>
          <a:bodyPr>
            <a:normAutofit/>
          </a:bodyPr>
          <a:lstStyle/>
          <a:p>
            <a:r>
              <a:rPr lang="ja-JP" altLang="en-US" sz="2800" dirty="0" smtClean="0">
                <a:solidFill>
                  <a:srgbClr val="002060"/>
                </a:solidFill>
                <a:latin typeface="HGP創英角ﾎﾟｯﾌﾟ体" pitchFamily="50" charset="-128"/>
                <a:ea typeface="HGP創英角ﾎﾟｯﾌﾟ体" pitchFamily="50" charset="-128"/>
              </a:rPr>
              <a:t>ご清聴</a:t>
            </a:r>
            <a:r>
              <a:rPr lang="en-US" altLang="ja-JP" sz="2800" dirty="0" smtClean="0">
                <a:solidFill>
                  <a:srgbClr val="002060"/>
                </a:solidFill>
                <a:latin typeface="HGP創英角ﾎﾟｯﾌﾟ体" pitchFamily="50" charset="-128"/>
                <a:ea typeface="HGP創英角ﾎﾟｯﾌﾟ体" pitchFamily="50" charset="-128"/>
              </a:rPr>
              <a:t/>
            </a:r>
            <a:br>
              <a:rPr lang="en-US" altLang="ja-JP" sz="2800" dirty="0" smtClean="0">
                <a:solidFill>
                  <a:srgbClr val="002060"/>
                </a:solidFill>
                <a:latin typeface="HGP創英角ﾎﾟｯﾌﾟ体" pitchFamily="50" charset="-128"/>
                <a:ea typeface="HGP創英角ﾎﾟｯﾌﾟ体" pitchFamily="50" charset="-128"/>
              </a:rPr>
            </a:br>
            <a:r>
              <a:rPr lang="ja-JP" altLang="en-US" sz="2800" dirty="0" smtClean="0">
                <a:solidFill>
                  <a:srgbClr val="002060"/>
                </a:solidFill>
                <a:latin typeface="HGP創英角ﾎﾟｯﾌﾟ体" pitchFamily="50" charset="-128"/>
                <a:ea typeface="HGP創英角ﾎﾟｯﾌﾟ体" pitchFamily="50" charset="-128"/>
              </a:rPr>
              <a:t>ありがとう</a:t>
            </a:r>
            <a:r>
              <a:rPr lang="en-US" altLang="ja-JP" sz="2800" dirty="0" smtClean="0">
                <a:solidFill>
                  <a:srgbClr val="002060"/>
                </a:solidFill>
                <a:latin typeface="HGP創英角ﾎﾟｯﾌﾟ体" pitchFamily="50" charset="-128"/>
                <a:ea typeface="HGP創英角ﾎﾟｯﾌﾟ体" pitchFamily="50" charset="-128"/>
              </a:rPr>
              <a:t/>
            </a:r>
            <a:br>
              <a:rPr lang="en-US" altLang="ja-JP" sz="2800" dirty="0" smtClean="0">
                <a:solidFill>
                  <a:srgbClr val="002060"/>
                </a:solidFill>
                <a:latin typeface="HGP創英角ﾎﾟｯﾌﾟ体" pitchFamily="50" charset="-128"/>
                <a:ea typeface="HGP創英角ﾎﾟｯﾌﾟ体" pitchFamily="50" charset="-128"/>
              </a:rPr>
            </a:br>
            <a:r>
              <a:rPr lang="ja-JP" altLang="en-US" sz="2800" dirty="0" smtClean="0">
                <a:solidFill>
                  <a:srgbClr val="002060"/>
                </a:solidFill>
                <a:latin typeface="HGP創英角ﾎﾟｯﾌﾟ体" pitchFamily="50" charset="-128"/>
                <a:ea typeface="HGP創英角ﾎﾟｯﾌﾟ体" pitchFamily="50" charset="-128"/>
              </a:rPr>
              <a:t>ございました</a:t>
            </a:r>
          </a:p>
        </p:txBody>
      </p:sp>
      <p:sp>
        <p:nvSpPr>
          <p:cNvPr id="4" name="角丸四角形 3"/>
          <p:cNvSpPr/>
          <p:nvPr/>
        </p:nvSpPr>
        <p:spPr>
          <a:xfrm>
            <a:off x="5508104" y="4437112"/>
            <a:ext cx="3267662" cy="2304256"/>
          </a:xfrm>
          <a:prstGeom prst="roundRect">
            <a:avLst/>
          </a:prstGeom>
          <a:solidFill>
            <a:schemeClr val="accent6">
              <a:lumMod val="20000"/>
              <a:lumOff val="8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srgbClr val="0070C0"/>
                </a:solidFill>
                <a:latin typeface="HGP創英角ﾎﾟｯﾌﾟ体" pitchFamily="50" charset="-128"/>
                <a:ea typeface="HGP創英角ﾎﾟｯﾌﾟ体" pitchFamily="50" charset="-128"/>
              </a:rPr>
              <a:t>　</a:t>
            </a:r>
            <a:r>
              <a:rPr lang="ja-JP" altLang="en-US" sz="1600" b="1" dirty="0">
                <a:solidFill>
                  <a:srgbClr val="C00000"/>
                </a:solidFill>
                <a:latin typeface="HGP創英角ﾎﾟｯﾌﾟ体" pitchFamily="50" charset="-128"/>
                <a:ea typeface="HGP創英角ﾎﾟｯﾌﾟ体" pitchFamily="50" charset="-128"/>
              </a:rPr>
              <a:t>ダメ。ゼッタイ</a:t>
            </a:r>
            <a:r>
              <a:rPr lang="ja-JP" altLang="en-US" sz="1600" b="1" dirty="0" smtClean="0">
                <a:solidFill>
                  <a:srgbClr val="C00000"/>
                </a:solidFill>
                <a:latin typeface="HGP創英角ﾎﾟｯﾌﾟ体" pitchFamily="50" charset="-128"/>
                <a:ea typeface="HGP創英角ﾎﾟｯﾌﾟ体" pitchFamily="50" charset="-128"/>
              </a:rPr>
              <a:t>。</a:t>
            </a:r>
            <a:endParaRPr lang="en-US" altLang="ja-JP" sz="1600" b="1" dirty="0">
              <a:solidFill>
                <a:srgbClr val="C00000"/>
              </a:solidFill>
              <a:latin typeface="HGP創英角ﾎﾟｯﾌﾟ体" pitchFamily="50" charset="-128"/>
              <a:ea typeface="HGP創英角ﾎﾟｯﾌﾟ体" pitchFamily="50" charset="-128"/>
            </a:endParaRPr>
          </a:p>
          <a:p>
            <a:pPr>
              <a:defRPr/>
            </a:pPr>
            <a:r>
              <a:rPr lang="en-US" altLang="ja-JP" sz="4000" b="1" dirty="0" smtClean="0">
                <a:solidFill>
                  <a:srgbClr val="C00000"/>
                </a:solidFill>
                <a:latin typeface="HGP創英角ﾎﾟｯﾌﾟ体" pitchFamily="50" charset="-128"/>
                <a:ea typeface="HGP創英角ﾎﾟｯﾌﾟ体" pitchFamily="50" charset="-128"/>
              </a:rPr>
              <a:t>NO </a:t>
            </a:r>
            <a:r>
              <a:rPr lang="en-US" altLang="ja-JP" sz="4000" b="1" dirty="0">
                <a:solidFill>
                  <a:srgbClr val="C00000"/>
                </a:solidFill>
                <a:latin typeface="HGP創英角ﾎﾟｯﾌﾟ体" pitchFamily="50" charset="-128"/>
                <a:ea typeface="HGP創英角ﾎﾟｯﾌﾟ体" pitchFamily="50" charset="-128"/>
              </a:rPr>
              <a:t>DRUG</a:t>
            </a:r>
            <a:r>
              <a:rPr lang="en-US" altLang="ja-JP" sz="4000" b="1" dirty="0" smtClean="0">
                <a:solidFill>
                  <a:srgbClr val="C00000"/>
                </a:solidFill>
                <a:latin typeface="HGP創英角ﾎﾟｯﾌﾟ体" pitchFamily="50" charset="-128"/>
                <a:ea typeface="HGP創英角ﾎﾟｯﾌﾟ体" pitchFamily="50" charset="-128"/>
              </a:rPr>
              <a:t>,</a:t>
            </a:r>
          </a:p>
          <a:p>
            <a:pPr>
              <a:defRPr/>
            </a:pPr>
            <a:r>
              <a:rPr lang="en-US" altLang="ja-JP" sz="4000" b="1" dirty="0" smtClean="0">
                <a:solidFill>
                  <a:srgbClr val="C00000"/>
                </a:solidFill>
                <a:latin typeface="HGP創英角ﾎﾟｯﾌﾟ体" pitchFamily="50" charset="-128"/>
                <a:ea typeface="HGP創英角ﾎﾟｯﾌﾟ体" pitchFamily="50" charset="-128"/>
              </a:rPr>
              <a:t>KNOW </a:t>
            </a:r>
            <a:r>
              <a:rPr lang="en-US" altLang="ja-JP" sz="4000" b="1" dirty="0">
                <a:solidFill>
                  <a:srgbClr val="C00000"/>
                </a:solidFill>
                <a:latin typeface="HGP創英角ﾎﾟｯﾌﾟ体" pitchFamily="50" charset="-128"/>
                <a:ea typeface="HGP創英角ﾎﾟｯﾌﾟ体" pitchFamily="50" charset="-128"/>
              </a:rPr>
              <a:t>DRUG</a:t>
            </a:r>
          </a:p>
          <a:p>
            <a:pPr>
              <a:defRPr/>
            </a:pPr>
            <a:r>
              <a:rPr lang="ja-JP" altLang="en-US" sz="1600" b="1" dirty="0">
                <a:solidFill>
                  <a:srgbClr val="0070C0"/>
                </a:solidFill>
                <a:latin typeface="HGP創英角ﾎﾟｯﾌﾟ体" pitchFamily="50" charset="-128"/>
                <a:ea typeface="HGP創英角ﾎﾟｯﾌﾟ体" pitchFamily="50" charset="-128"/>
              </a:rPr>
              <a:t>　 や</a:t>
            </a:r>
            <a:r>
              <a:rPr lang="ja-JP" altLang="en-US" sz="1600" b="1" dirty="0" err="1" smtClean="0">
                <a:solidFill>
                  <a:srgbClr val="0070C0"/>
                </a:solidFill>
                <a:latin typeface="HGP創英角ﾎﾟｯﾌﾟ体" pitchFamily="50" charset="-128"/>
                <a:ea typeface="HGP創英角ﾎﾟｯﾌﾟ体" pitchFamily="50" charset="-128"/>
              </a:rPr>
              <a:t>めよう</a:t>
            </a:r>
            <a:r>
              <a:rPr lang="ja-JP" altLang="en-US" sz="1600" b="1" dirty="0">
                <a:solidFill>
                  <a:srgbClr val="0070C0"/>
                </a:solidFill>
                <a:latin typeface="HGP創英角ﾎﾟｯﾌﾟ体" pitchFamily="50" charset="-128"/>
                <a:ea typeface="HGP創英角ﾎﾟｯﾌﾟ体" pitchFamily="50" charset="-128"/>
              </a:rPr>
              <a:t>乱用　　　　</a:t>
            </a:r>
            <a:endParaRPr lang="en-US" altLang="ja-JP" sz="1600" b="1" dirty="0" smtClean="0">
              <a:solidFill>
                <a:srgbClr val="0070C0"/>
              </a:solidFill>
              <a:latin typeface="HGP創英角ﾎﾟｯﾌﾟ体" pitchFamily="50" charset="-128"/>
              <a:ea typeface="HGP創英角ﾎﾟｯﾌﾟ体" pitchFamily="50" charset="-128"/>
            </a:endParaRPr>
          </a:p>
          <a:p>
            <a:pPr>
              <a:defRPr/>
            </a:pPr>
            <a:r>
              <a:rPr lang="ja-JP" altLang="en-US" sz="1600" b="1" dirty="0" smtClean="0">
                <a:solidFill>
                  <a:srgbClr val="0070C0"/>
                </a:solidFill>
                <a:latin typeface="HGP創英角ﾎﾟｯﾌﾟ体" pitchFamily="50" charset="-128"/>
                <a:ea typeface="HGP創英角ﾎﾟｯﾌﾟ体" pitchFamily="50" charset="-128"/>
              </a:rPr>
              <a:t>　 正しく</a:t>
            </a:r>
            <a:r>
              <a:rPr lang="ja-JP" altLang="en-US" sz="1600" b="1" dirty="0">
                <a:solidFill>
                  <a:srgbClr val="0070C0"/>
                </a:solidFill>
                <a:latin typeface="HGP創英角ﾎﾟｯﾌﾟ体" pitchFamily="50" charset="-128"/>
                <a:ea typeface="HGP創英角ﾎﾟｯﾌﾟ体" pitchFamily="50" charset="-128"/>
              </a:rPr>
              <a:t>学</a:t>
            </a:r>
            <a:r>
              <a:rPr lang="ja-JP" altLang="en-US" sz="1600" b="1" dirty="0" err="1">
                <a:solidFill>
                  <a:srgbClr val="0070C0"/>
                </a:solidFill>
                <a:latin typeface="HGP創英角ﾎﾟｯﾌﾟ体" pitchFamily="50" charset="-128"/>
                <a:ea typeface="HGP創英角ﾎﾟｯﾌﾟ体" pitchFamily="50" charset="-128"/>
              </a:rPr>
              <a:t>ぼう</a:t>
            </a:r>
            <a:r>
              <a:rPr lang="ja-JP" altLang="en-US" sz="1600" b="1" dirty="0">
                <a:solidFill>
                  <a:srgbClr val="0070C0"/>
                </a:solidFill>
                <a:latin typeface="HGP創英角ﾎﾟｯﾌﾟ体" pitchFamily="50" charset="-128"/>
                <a:ea typeface="HGP創英角ﾎﾟｯﾌﾟ体" pitchFamily="50" charset="-128"/>
              </a:rPr>
              <a:t>くすりの知識</a:t>
            </a:r>
            <a:endParaRPr lang="en-US" altLang="ja-JP" sz="1400" b="1" dirty="0">
              <a:solidFill>
                <a:schemeClr val="accent6">
                  <a:lumMod val="75000"/>
                </a:schemeClr>
              </a:solidFill>
              <a:latin typeface="HGP創英角ﾎﾟｯﾌﾟ体" pitchFamily="50" charset="-128"/>
              <a:ea typeface="HGP創英角ﾎﾟｯﾌﾟ体" pitchFamily="50" charset="-128"/>
            </a:endParaRPr>
          </a:p>
          <a:p>
            <a:pPr>
              <a:defRPr/>
            </a:pPr>
            <a:endParaRPr lang="en-US" altLang="ja-JP" sz="1600" b="1" dirty="0">
              <a:solidFill>
                <a:schemeClr val="accent6">
                  <a:lumMod val="75000"/>
                </a:schemeClr>
              </a:solidFill>
              <a:latin typeface="HGP創英角ﾎﾟｯﾌﾟ体" pitchFamily="50" charset="-128"/>
              <a:ea typeface="HGP創英角ﾎﾟｯﾌﾟ体" pitchFamily="50" charset="-128"/>
            </a:endParaRPr>
          </a:p>
        </p:txBody>
      </p:sp>
      <p:sp>
        <p:nvSpPr>
          <p:cNvPr id="2" name="正方形/長方形 1"/>
          <p:cNvSpPr/>
          <p:nvPr/>
        </p:nvSpPr>
        <p:spPr>
          <a:xfrm>
            <a:off x="251520" y="116632"/>
            <a:ext cx="4824536" cy="662473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3" name="ブローチ 2"/>
          <p:cNvSpPr/>
          <p:nvPr/>
        </p:nvSpPr>
        <p:spPr>
          <a:xfrm>
            <a:off x="441621" y="233913"/>
            <a:ext cx="1944216" cy="360040"/>
          </a:xfrm>
          <a:prstGeom prst="plaqu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危険</a:t>
            </a:r>
            <a:r>
              <a:rPr lang="ja-JP" altLang="en-US" sz="1400" dirty="0" smtClean="0">
                <a:solidFill>
                  <a:srgbClr val="FF0000"/>
                </a:solidFill>
                <a:latin typeface="HGS創英角ﾎﾟｯﾌﾟ体" panose="040B0A00000000000000" pitchFamily="50" charset="-128"/>
                <a:ea typeface="HGS創英角ﾎﾟｯﾌﾟ体" panose="040B0A00000000000000" pitchFamily="50" charset="-128"/>
              </a:rPr>
              <a:t>ドラッグ</a:t>
            </a:r>
            <a:endParaRPr kumimoji="1" lang="ja-JP" altLang="en-US" sz="1400" dirty="0">
              <a:solidFill>
                <a:srgbClr val="FF0000"/>
              </a:solidFill>
              <a:latin typeface="HGS創英角ﾎﾟｯﾌﾟ体" panose="040B0A00000000000000" pitchFamily="50" charset="-128"/>
              <a:ea typeface="HGS創英角ﾎﾟｯﾌﾟ体" panose="040B0A00000000000000" pitchFamily="50" charset="-128"/>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93060"/>
            <a:ext cx="4151312"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コンテンツ プレースホルダ 2"/>
          <p:cNvSpPr>
            <a:spLocks noGrp="1"/>
          </p:cNvSpPr>
          <p:nvPr>
            <p:ph idx="1"/>
          </p:nvPr>
        </p:nvSpPr>
        <p:spPr>
          <a:xfrm>
            <a:off x="5449747" y="233913"/>
            <a:ext cx="3384375" cy="2376264"/>
          </a:xfrm>
        </p:spPr>
        <p:txBody>
          <a:bodyPr>
            <a:normAutofit/>
          </a:bodyPr>
          <a:lstStyle/>
          <a:p>
            <a:pPr eaLnBrk="1" hangingPunct="1">
              <a:buFont typeface="Arial" charset="0"/>
              <a:buNone/>
            </a:pPr>
            <a:r>
              <a:rPr lang="ja-JP" altLang="en-US" sz="2000" dirty="0" smtClean="0">
                <a:latin typeface="HGS創英角ﾎﾟｯﾌﾟ体" pitchFamily="50" charset="-128"/>
                <a:ea typeface="HGS創英角ﾎﾟｯﾌﾟ体" pitchFamily="50" charset="-128"/>
              </a:rPr>
              <a:t>薬物は脳を破壊します</a:t>
            </a:r>
            <a:endParaRPr lang="en-US" altLang="ja-JP" sz="2000" dirty="0" smtClean="0">
              <a:latin typeface="HGS創英角ﾎﾟｯﾌﾟ体" pitchFamily="50" charset="-128"/>
              <a:ea typeface="HGS創英角ﾎﾟｯﾌﾟ体" pitchFamily="50" charset="-128"/>
            </a:endParaRPr>
          </a:p>
          <a:p>
            <a:pPr>
              <a:buNone/>
            </a:pPr>
            <a:r>
              <a:rPr lang="ja-JP" altLang="en-US" sz="2000" dirty="0" smtClean="0">
                <a:solidFill>
                  <a:srgbClr val="FF0000"/>
                </a:solidFill>
                <a:latin typeface="HGS創英角ﾎﾟｯﾌﾟ体" pitchFamily="50" charset="-128"/>
                <a:ea typeface="HGS創英角ﾎﾟｯﾌﾟ体" pitchFamily="50" charset="-128"/>
              </a:rPr>
              <a:t>　　　「脳ドラッグ」</a:t>
            </a:r>
            <a:endParaRPr lang="en-US" altLang="ja-JP" sz="2000" dirty="0" smtClean="0">
              <a:latin typeface="HGS創英角ﾎﾟｯﾌﾟ体" pitchFamily="50" charset="-128"/>
              <a:ea typeface="HGS創英角ﾎﾟｯﾌﾟ体" pitchFamily="50" charset="-128"/>
            </a:endParaRPr>
          </a:p>
          <a:p>
            <a:pPr eaLnBrk="1" hangingPunct="1">
              <a:buFont typeface="Arial" charset="0"/>
              <a:buNone/>
            </a:pPr>
            <a:r>
              <a:rPr lang="ja-JP" altLang="en-US" sz="2000" dirty="0" smtClean="0">
                <a:latin typeface="HGS創英角ﾎﾟｯﾌﾟ体" pitchFamily="50" charset="-128"/>
                <a:ea typeface="HGS創英角ﾎﾟｯﾌﾟ体" pitchFamily="50" charset="-128"/>
              </a:rPr>
              <a:t>ダメ。ゼッタイ。</a:t>
            </a:r>
            <a:endParaRPr lang="en-US" altLang="ja-JP" sz="2000" dirty="0" smtClean="0">
              <a:latin typeface="HGS創英角ﾎﾟｯﾌﾟ体" pitchFamily="50" charset="-128"/>
              <a:ea typeface="HGS創英角ﾎﾟｯﾌﾟ体" pitchFamily="50" charset="-128"/>
            </a:endParaRPr>
          </a:p>
          <a:p>
            <a:pPr>
              <a:buNone/>
            </a:pPr>
            <a:r>
              <a:rPr lang="ja-JP" altLang="en-US" sz="2000" dirty="0" smtClean="0">
                <a:solidFill>
                  <a:srgbClr val="FF0000"/>
                </a:solidFill>
                <a:latin typeface="HGS創英角ﾎﾟｯﾌﾟ体" pitchFamily="50" charset="-128"/>
                <a:ea typeface="HGS創英角ﾎﾟｯﾌﾟ体" pitchFamily="50" charset="-128"/>
              </a:rPr>
              <a:t>　　　「</a:t>
            </a:r>
            <a:r>
              <a:rPr lang="en-US" altLang="ja-JP" sz="2000" dirty="0" smtClean="0">
                <a:solidFill>
                  <a:srgbClr val="FF0000"/>
                </a:solidFill>
                <a:latin typeface="HGS創英角ﾎﾟｯﾌﾟ体" pitchFamily="50" charset="-128"/>
                <a:ea typeface="HGS創英角ﾎﾟｯﾌﾟ体" pitchFamily="50" charset="-128"/>
              </a:rPr>
              <a:t>NO</a:t>
            </a:r>
            <a:r>
              <a:rPr lang="ja-JP" altLang="en-US" sz="2000" dirty="0" smtClean="0">
                <a:solidFill>
                  <a:srgbClr val="FF0000"/>
                </a:solidFill>
                <a:latin typeface="HGS創英角ﾎﾟｯﾌﾟ体" pitchFamily="50" charset="-128"/>
                <a:ea typeface="HGS創英角ﾎﾟｯﾌﾟ体" pitchFamily="50" charset="-128"/>
              </a:rPr>
              <a:t>ドラッグ」</a:t>
            </a:r>
            <a:endParaRPr lang="en-US" altLang="ja-JP" sz="1050" dirty="0" smtClean="0">
              <a:latin typeface="HGS創英角ﾎﾟｯﾌﾟ体" pitchFamily="50" charset="-128"/>
              <a:ea typeface="HGS創英角ﾎﾟｯﾌﾟ体" pitchFamily="50" charset="-128"/>
            </a:endParaRPr>
          </a:p>
          <a:p>
            <a:pPr eaLnBrk="1" hangingPunct="1">
              <a:buFont typeface="Arial" charset="0"/>
              <a:buNone/>
            </a:pPr>
            <a:r>
              <a:rPr lang="ja-JP" altLang="en-US" sz="1800" dirty="0" smtClean="0">
                <a:latin typeface="HGS創英角ﾎﾟｯﾌﾟ体" pitchFamily="50" charset="-128"/>
                <a:ea typeface="HGS創英角ﾎﾟｯﾌﾟ体" pitchFamily="50" charset="-128"/>
              </a:rPr>
              <a:t>正しい知識を持ちましょう</a:t>
            </a:r>
            <a:endParaRPr lang="en-US" altLang="ja-JP" sz="2000" dirty="0" smtClean="0">
              <a:latin typeface="HGS創英角ﾎﾟｯﾌﾟ体" pitchFamily="50" charset="-128"/>
              <a:ea typeface="HGS創英角ﾎﾟｯﾌﾟ体" pitchFamily="50" charset="-128"/>
            </a:endParaRPr>
          </a:p>
          <a:p>
            <a:pPr>
              <a:buNone/>
            </a:pPr>
            <a:r>
              <a:rPr lang="en-US" altLang="ja-JP" sz="2000" dirty="0" smtClean="0">
                <a:solidFill>
                  <a:srgbClr val="FF0000"/>
                </a:solidFill>
                <a:latin typeface="HGS創英角ﾎﾟｯﾌﾟ体" pitchFamily="50" charset="-128"/>
                <a:ea typeface="HGS創英角ﾎﾟｯﾌﾟ体" pitchFamily="50" charset="-128"/>
              </a:rPr>
              <a:t>	</a:t>
            </a:r>
            <a:r>
              <a:rPr lang="ja-JP" altLang="en-US" sz="2000" dirty="0" smtClean="0">
                <a:solidFill>
                  <a:srgbClr val="FF0000"/>
                </a:solidFill>
                <a:latin typeface="HGS創英角ﾎﾟｯﾌﾟ体" pitchFamily="50" charset="-128"/>
                <a:ea typeface="HGS創英角ﾎﾟｯﾌﾟ体" pitchFamily="50" charset="-128"/>
              </a:rPr>
              <a:t>　　「</a:t>
            </a:r>
            <a:r>
              <a:rPr lang="en-US" altLang="ja-JP" sz="2000" dirty="0" smtClean="0">
                <a:solidFill>
                  <a:srgbClr val="FF0000"/>
                </a:solidFill>
                <a:latin typeface="HGS創英角ﾎﾟｯﾌﾟ体" pitchFamily="50" charset="-128"/>
                <a:ea typeface="HGS創英角ﾎﾟｯﾌﾟ体" pitchFamily="50" charset="-128"/>
              </a:rPr>
              <a:t>KNOW</a:t>
            </a:r>
            <a:r>
              <a:rPr lang="ja-JP" altLang="en-US" sz="2000" dirty="0" smtClean="0">
                <a:solidFill>
                  <a:srgbClr val="FF0000"/>
                </a:solidFill>
                <a:latin typeface="HGS創英角ﾎﾟｯﾌﾟ体" pitchFamily="50" charset="-128"/>
                <a:ea typeface="HGS創英角ﾎﾟｯﾌﾟ体" pitchFamily="50" charset="-128"/>
              </a:rPr>
              <a:t>ドラッグ」</a:t>
            </a:r>
            <a:endParaRPr lang="en-US" altLang="ja-JP" sz="2000" dirty="0" smtClean="0">
              <a:latin typeface="HGS創英角ﾎﾟｯﾌﾟ体" pitchFamily="50" charset="-128"/>
              <a:ea typeface="HGS創英角ﾎﾟｯﾌﾟ体" pitchFamily="50" charset="-128"/>
            </a:endParaRPr>
          </a:p>
          <a:p>
            <a:pPr algn="r" eaLnBrk="1" hangingPunct="1">
              <a:buFont typeface="Arial" charset="0"/>
              <a:buNone/>
            </a:pPr>
            <a:endParaRPr lang="ja-JP" altLang="en-US" dirty="0" smtClean="0">
              <a:solidFill>
                <a:srgbClr val="FF0000"/>
              </a:solidFill>
              <a:latin typeface="HGS創英角ﾎﾟｯﾌﾟ体" pitchFamily="50" charset="-128"/>
              <a:ea typeface="HGS創英角ﾎﾟｯﾌﾟ体" pitchFamily="50" charset="-128"/>
            </a:endParaRPr>
          </a:p>
        </p:txBody>
      </p:sp>
    </p:spTree>
    <p:extLst>
      <p:ext uri="{BB962C8B-B14F-4D97-AF65-F5344CB8AC3E}">
        <p14:creationId xmlns:p14="http://schemas.microsoft.com/office/powerpoint/2010/main" val="137398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75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75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75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75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2" dur="75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75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8" dur="75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27650"/>
                                        </p:tgtEl>
                                        <p:attrNameLst>
                                          <p:attrName>style.visibility</p:attrName>
                                        </p:attrNameLst>
                                      </p:cBhvr>
                                      <p:to>
                                        <p:strVal val="visible"/>
                                      </p:to>
                                    </p:set>
                                    <p:animEffect transition="in" filter="wheel(1)">
                                      <p:cBhvr>
                                        <p:cTn id="43"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額縁 1"/>
          <p:cNvSpPr/>
          <p:nvPr/>
        </p:nvSpPr>
        <p:spPr>
          <a:xfrm>
            <a:off x="899592" y="404664"/>
            <a:ext cx="7560840" cy="2520280"/>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rgbClr val="002060"/>
                </a:solidFill>
                <a:latin typeface="HGP創英角ﾎﾟｯﾌﾟ体" panose="040B0A00000000000000" pitchFamily="50" charset="-128"/>
                <a:ea typeface="HGP創英角ﾎﾟｯﾌﾟ体" panose="040B0A00000000000000" pitchFamily="50" charset="-128"/>
              </a:rPr>
              <a:t>「危険ドラッグ」　</a:t>
            </a:r>
            <a:endParaRPr kumimoji="1" lang="en-US" altLang="ja-JP" sz="3600" dirty="0" smtClean="0">
              <a:solidFill>
                <a:srgbClr val="002060"/>
              </a:solidFill>
              <a:latin typeface="HGP創英角ﾎﾟｯﾌﾟ体" panose="040B0A00000000000000" pitchFamily="50" charset="-128"/>
              <a:ea typeface="HGP創英角ﾎﾟｯﾌﾟ体" panose="040B0A00000000000000" pitchFamily="50" charset="-128"/>
            </a:endParaRPr>
          </a:p>
          <a:p>
            <a:pPr algn="ctr"/>
            <a:r>
              <a:rPr kumimoji="1" lang="ja-JP" altLang="en-US" sz="3600" dirty="0" smtClean="0">
                <a:solidFill>
                  <a:srgbClr val="002060"/>
                </a:solidFill>
                <a:latin typeface="HGP創英角ﾎﾟｯﾌﾟ体" panose="040B0A00000000000000" pitchFamily="50" charset="-128"/>
                <a:ea typeface="HGP創英角ﾎﾟｯﾌﾟ体" panose="040B0A00000000000000" pitchFamily="50" charset="-128"/>
              </a:rPr>
              <a:t>は　</a:t>
            </a:r>
            <a:endParaRPr kumimoji="1" lang="en-US" altLang="ja-JP" sz="3600" dirty="0" smtClean="0">
              <a:solidFill>
                <a:srgbClr val="002060"/>
              </a:solidFill>
              <a:latin typeface="HGP創英角ﾎﾟｯﾌﾟ体" panose="040B0A00000000000000" pitchFamily="50" charset="-128"/>
              <a:ea typeface="HGP創英角ﾎﾟｯﾌﾟ体" panose="040B0A00000000000000" pitchFamily="50" charset="-128"/>
            </a:endParaRPr>
          </a:p>
          <a:p>
            <a:pPr algn="ctr"/>
            <a:r>
              <a:rPr kumimoji="1" lang="ja-JP" altLang="en-US" sz="3600" dirty="0" smtClean="0">
                <a:solidFill>
                  <a:srgbClr val="002060"/>
                </a:solidFill>
                <a:latin typeface="HGP創英角ﾎﾟｯﾌﾟ体" panose="040B0A00000000000000" pitchFamily="50" charset="-128"/>
                <a:ea typeface="HGP創英角ﾎﾟｯﾌﾟ体" panose="040B0A00000000000000" pitchFamily="50" charset="-128"/>
              </a:rPr>
              <a:t>別の呼び方をしていました</a:t>
            </a:r>
            <a:endParaRPr kumimoji="1" lang="ja-JP" altLang="en-US" sz="3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3" name="雲形吹き出し 2"/>
          <p:cNvSpPr/>
          <p:nvPr/>
        </p:nvSpPr>
        <p:spPr>
          <a:xfrm>
            <a:off x="1773181" y="3905672"/>
            <a:ext cx="5976664" cy="2187624"/>
          </a:xfrm>
          <a:prstGeom prst="cloudCallout">
            <a:avLst>
              <a:gd name="adj1" fmla="val -754"/>
              <a:gd name="adj2" fmla="val -981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C00000"/>
                </a:solidFill>
                <a:latin typeface="HGP創英角ﾎﾟｯﾌﾟ体" panose="040B0A00000000000000" pitchFamily="50" charset="-128"/>
                <a:ea typeface="HGP創英角ﾎﾟｯﾌﾟ体" panose="040B0A00000000000000" pitchFamily="50" charset="-128"/>
              </a:rPr>
              <a:t>何と呼ばれていたか</a:t>
            </a:r>
            <a:endParaRPr lang="en-US" altLang="ja-JP" sz="2800" dirty="0" smtClean="0">
              <a:solidFill>
                <a:srgbClr val="C00000"/>
              </a:solidFill>
              <a:latin typeface="HGP創英角ﾎﾟｯﾌﾟ体" panose="040B0A00000000000000" pitchFamily="50" charset="-128"/>
              <a:ea typeface="HGP創英角ﾎﾟｯﾌﾟ体" panose="040B0A00000000000000" pitchFamily="50" charset="-128"/>
            </a:endParaRPr>
          </a:p>
          <a:p>
            <a:pPr algn="ctr"/>
            <a:r>
              <a:rPr lang="ja-JP" altLang="en-US" sz="2800" dirty="0">
                <a:solidFill>
                  <a:srgbClr val="C00000"/>
                </a:solidFill>
                <a:latin typeface="HGP創英角ﾎﾟｯﾌﾟ体" panose="040B0A00000000000000" pitchFamily="50" charset="-128"/>
                <a:ea typeface="HGP創英角ﾎﾟｯﾌﾟ体" panose="040B0A00000000000000" pitchFamily="50" charset="-128"/>
              </a:rPr>
              <a:t>知っていますか</a:t>
            </a:r>
            <a:r>
              <a:rPr lang="ja-JP" altLang="en-US" sz="2800" dirty="0" smtClean="0">
                <a:solidFill>
                  <a:srgbClr val="C00000"/>
                </a:solidFill>
                <a:latin typeface="HGP創英角ﾎﾟｯﾌﾟ体" panose="040B0A00000000000000" pitchFamily="50" charset="-128"/>
                <a:ea typeface="HGP創英角ﾎﾟｯﾌﾟ体" panose="040B0A00000000000000" pitchFamily="50" charset="-128"/>
              </a:rPr>
              <a:t>？</a:t>
            </a:r>
            <a:endParaRPr kumimoji="1" lang="ja-JP" altLang="en-US" sz="2800" dirty="0">
              <a:solidFill>
                <a:srgbClr val="C0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493954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額縁 1"/>
          <p:cNvSpPr/>
          <p:nvPr/>
        </p:nvSpPr>
        <p:spPr>
          <a:xfrm>
            <a:off x="539552" y="5085184"/>
            <a:ext cx="4212468" cy="1224136"/>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rgbClr val="FF0000"/>
                </a:solidFill>
                <a:latin typeface="HGP創英角ﾎﾟｯﾌﾟ体" panose="040B0A00000000000000" pitchFamily="50" charset="-128"/>
                <a:ea typeface="HGP創英角ﾎﾟｯﾌﾟ体" panose="040B0A00000000000000" pitchFamily="50" charset="-128"/>
              </a:rPr>
              <a:t>危険ドラッグ</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3" name="雲形吹き出し 2"/>
          <p:cNvSpPr/>
          <p:nvPr/>
        </p:nvSpPr>
        <p:spPr>
          <a:xfrm>
            <a:off x="417532" y="2060848"/>
            <a:ext cx="8136904" cy="2160240"/>
          </a:xfrm>
          <a:prstGeom prst="cloudCallout">
            <a:avLst>
              <a:gd name="adj1" fmla="val -23085"/>
              <a:gd name="adj2" fmla="val 849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002060"/>
                </a:solidFill>
                <a:latin typeface="HGP創英角ﾎﾟｯﾌﾟ体" panose="040B0A00000000000000" pitchFamily="50" charset="-128"/>
                <a:ea typeface="HGP創英角ﾎﾟｯﾌﾟ体" panose="040B0A00000000000000" pitchFamily="50" charset="-128"/>
              </a:rPr>
              <a:t>「脱法ドラッグ</a:t>
            </a:r>
            <a:r>
              <a:rPr lang="ja-JP" altLang="en-US" sz="2800" dirty="0" smtClean="0">
                <a:solidFill>
                  <a:srgbClr val="002060"/>
                </a:solidFill>
                <a:latin typeface="HGP創英角ﾎﾟｯﾌﾟ体" panose="040B0A00000000000000" pitchFamily="50" charset="-128"/>
                <a:ea typeface="HGP創英角ﾎﾟｯﾌﾟ体" panose="040B0A00000000000000" pitchFamily="50" charset="-128"/>
              </a:rPr>
              <a:t>」「合法ドラッグ」</a:t>
            </a:r>
            <a:endParaRPr lang="en-US" altLang="ja-JP" sz="2800" dirty="0" smtClean="0">
              <a:solidFill>
                <a:srgbClr val="002060"/>
              </a:solidFill>
              <a:latin typeface="HGP創英角ﾎﾟｯﾌﾟ体" panose="040B0A00000000000000" pitchFamily="50" charset="-128"/>
              <a:ea typeface="HGP創英角ﾎﾟｯﾌﾟ体" panose="040B0A00000000000000" pitchFamily="50" charset="-128"/>
            </a:endParaRPr>
          </a:p>
          <a:p>
            <a:pPr algn="ctr"/>
            <a:r>
              <a:rPr kumimoji="1" lang="ja-JP" altLang="en-US" sz="2800" dirty="0" smtClean="0">
                <a:solidFill>
                  <a:srgbClr val="002060"/>
                </a:solidFill>
                <a:latin typeface="HGP創英角ﾎﾟｯﾌﾟ体" panose="040B0A00000000000000" pitchFamily="50" charset="-128"/>
                <a:ea typeface="HGP創英角ﾎﾟｯﾌﾟ体" panose="040B0A00000000000000" pitchFamily="50" charset="-128"/>
              </a:rPr>
              <a:t>「脱法ハーブ」</a:t>
            </a:r>
            <a:endParaRPr kumimoji="1" lang="en-US" altLang="ja-JP" sz="2800" dirty="0" smtClean="0">
              <a:solidFill>
                <a:srgbClr val="002060"/>
              </a:solidFill>
              <a:latin typeface="HGP創英角ﾎﾟｯﾌﾟ体" panose="040B0A00000000000000" pitchFamily="50" charset="-128"/>
              <a:ea typeface="HGP創英角ﾎﾟｯﾌﾟ体" panose="040B0A00000000000000" pitchFamily="50" charset="-128"/>
            </a:endParaRPr>
          </a:p>
          <a:p>
            <a:pPr algn="ctr"/>
            <a:r>
              <a:rPr lang="ja-JP" altLang="en-US" sz="2800" dirty="0">
                <a:solidFill>
                  <a:srgbClr val="002060"/>
                </a:solidFill>
                <a:latin typeface="HGP創英角ﾎﾟｯﾌﾟ体" panose="040B0A00000000000000" pitchFamily="50" charset="-128"/>
                <a:ea typeface="HGP創英角ﾎﾟｯﾌﾟ体" panose="040B0A00000000000000" pitchFamily="50" charset="-128"/>
              </a:rPr>
              <a:t>と</a:t>
            </a:r>
            <a:r>
              <a:rPr lang="ja-JP" altLang="en-US" sz="2800" dirty="0" smtClean="0">
                <a:solidFill>
                  <a:srgbClr val="002060"/>
                </a:solidFill>
                <a:latin typeface="HGP創英角ﾎﾟｯﾌﾟ体" panose="040B0A00000000000000" pitchFamily="50" charset="-128"/>
                <a:ea typeface="HGP創英角ﾎﾟｯﾌﾟ体" panose="040B0A00000000000000" pitchFamily="50" charset="-128"/>
              </a:rPr>
              <a:t>いう呼び方を</a:t>
            </a:r>
            <a:r>
              <a:rPr lang="ja-JP" altLang="en-US" sz="2800" dirty="0">
                <a:solidFill>
                  <a:srgbClr val="002060"/>
                </a:solidFill>
                <a:latin typeface="HGP創英角ﾎﾟｯﾌﾟ体" panose="040B0A00000000000000" pitchFamily="50" charset="-128"/>
                <a:ea typeface="HGP創英角ﾎﾟｯﾌﾟ体" panose="040B0A00000000000000" pitchFamily="50" charset="-128"/>
              </a:rPr>
              <a:t>・・・</a:t>
            </a:r>
            <a:endParaRPr kumimoji="1" lang="ja-JP" altLang="en-US" sz="28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4" name="円/楕円 3"/>
          <p:cNvSpPr/>
          <p:nvPr/>
        </p:nvSpPr>
        <p:spPr>
          <a:xfrm>
            <a:off x="395536" y="404664"/>
            <a:ext cx="6408712"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002060"/>
                </a:solidFill>
                <a:latin typeface="HGP創英角ﾎﾟｯﾌﾟ体" panose="040B0A00000000000000" pitchFamily="50" charset="-128"/>
                <a:ea typeface="HGP創英角ﾎﾟｯﾌﾟ体" panose="040B0A00000000000000" pitchFamily="50" charset="-128"/>
              </a:rPr>
              <a:t>厚生労働省と警察庁は</a:t>
            </a:r>
            <a:endParaRPr kumimoji="1" lang="ja-JP" altLang="en-US" sz="24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5" name="円/楕円 4"/>
          <p:cNvSpPr/>
          <p:nvPr/>
        </p:nvSpPr>
        <p:spPr>
          <a:xfrm>
            <a:off x="1691680" y="1196752"/>
            <a:ext cx="6408712" cy="7251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002060"/>
                </a:solidFill>
                <a:latin typeface="HGP創英角ﾎﾟｯﾌﾟ体" panose="040B0A00000000000000" pitchFamily="50" charset="-128"/>
                <a:ea typeface="HGP創英角ﾎﾟｯﾌﾟ体" panose="040B0A00000000000000" pitchFamily="50" charset="-128"/>
              </a:rPr>
              <a:t>昨年（平成</a:t>
            </a:r>
            <a:r>
              <a:rPr kumimoji="1" lang="en-US" altLang="ja-JP" sz="2400" dirty="0" smtClean="0">
                <a:solidFill>
                  <a:srgbClr val="002060"/>
                </a:solidFill>
                <a:latin typeface="HGP創英角ﾎﾟｯﾌﾟ体" panose="040B0A00000000000000" pitchFamily="50" charset="-128"/>
                <a:ea typeface="HGP創英角ﾎﾟｯﾌﾟ体" panose="040B0A00000000000000" pitchFamily="50" charset="-128"/>
              </a:rPr>
              <a:t>26</a:t>
            </a:r>
            <a:r>
              <a:rPr kumimoji="1" lang="ja-JP" altLang="en-US" sz="2400" dirty="0" smtClean="0">
                <a:solidFill>
                  <a:srgbClr val="002060"/>
                </a:solidFill>
                <a:latin typeface="HGP創英角ﾎﾟｯﾌﾟ体" panose="040B0A00000000000000" pitchFamily="50" charset="-128"/>
                <a:ea typeface="HGP創英角ﾎﾟｯﾌﾟ体" panose="040B0A00000000000000" pitchFamily="50" charset="-128"/>
              </a:rPr>
              <a:t>年</a:t>
            </a:r>
            <a:r>
              <a:rPr kumimoji="1" lang="en-US" altLang="ja-JP" sz="2400" dirty="0" smtClean="0">
                <a:solidFill>
                  <a:srgbClr val="002060"/>
                </a:solidFill>
                <a:latin typeface="HGP創英角ﾎﾟｯﾌﾟ体" panose="040B0A00000000000000" pitchFamily="50" charset="-128"/>
                <a:ea typeface="HGP創英角ﾎﾟｯﾌﾟ体" panose="040B0A00000000000000" pitchFamily="50" charset="-128"/>
              </a:rPr>
              <a:t>7</a:t>
            </a:r>
            <a:r>
              <a:rPr kumimoji="1" lang="ja-JP" altLang="en-US" sz="2400" dirty="0" smtClean="0">
                <a:solidFill>
                  <a:srgbClr val="002060"/>
                </a:solidFill>
                <a:latin typeface="HGP創英角ﾎﾟｯﾌﾟ体" panose="040B0A00000000000000" pitchFamily="50" charset="-128"/>
                <a:ea typeface="HGP創英角ﾎﾟｯﾌﾟ体" panose="040B0A00000000000000" pitchFamily="50" charset="-128"/>
              </a:rPr>
              <a:t>月）</a:t>
            </a:r>
            <a:r>
              <a:rPr kumimoji="1" lang="ja-JP" altLang="en-US" sz="2800" dirty="0" smtClean="0">
                <a:solidFill>
                  <a:srgbClr val="002060"/>
                </a:solidFill>
                <a:latin typeface="HGP創英角ﾎﾟｯﾌﾟ体" panose="040B0A00000000000000" pitchFamily="50" charset="-128"/>
                <a:ea typeface="HGP創英角ﾎﾟｯﾌﾟ体" panose="040B0A00000000000000" pitchFamily="50" charset="-128"/>
              </a:rPr>
              <a:t>　</a:t>
            </a:r>
            <a:endParaRPr kumimoji="1" lang="ja-JP" altLang="en-US" sz="28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6" name="角丸四角形吹き出し 5"/>
          <p:cNvSpPr/>
          <p:nvPr/>
        </p:nvSpPr>
        <p:spPr>
          <a:xfrm>
            <a:off x="5245078" y="5517232"/>
            <a:ext cx="3503386" cy="684076"/>
          </a:xfrm>
          <a:prstGeom prst="wedgeRoundRectCallout">
            <a:avLst>
              <a:gd name="adj1" fmla="val -69915"/>
              <a:gd name="adj2" fmla="val 24836"/>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002060"/>
                </a:solidFill>
                <a:latin typeface="HGP創英角ﾎﾟｯﾌﾟ体" panose="040B0A00000000000000" pitchFamily="50" charset="-128"/>
                <a:ea typeface="HGP創英角ﾎﾟｯﾌﾟ体" panose="040B0A00000000000000" pitchFamily="50" charset="-128"/>
              </a:rPr>
              <a:t>とする　と発表した</a:t>
            </a:r>
            <a:endParaRPr kumimoji="1" lang="ja-JP" altLang="en-US" sz="2800" dirty="0">
              <a:solidFill>
                <a:srgbClr val="00206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804926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 複数書類 1"/>
          <p:cNvSpPr/>
          <p:nvPr/>
        </p:nvSpPr>
        <p:spPr>
          <a:xfrm>
            <a:off x="846367" y="1268760"/>
            <a:ext cx="7848872" cy="4104456"/>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rgbClr val="002060"/>
                </a:solidFill>
                <a:latin typeface="HGP創英角ﾎﾟｯﾌﾟ体" panose="040B0A00000000000000" pitchFamily="50" charset="-128"/>
                <a:ea typeface="HGP創英角ﾎﾟｯﾌﾟ体" panose="040B0A00000000000000" pitchFamily="50" charset="-128"/>
              </a:rPr>
              <a:t>何故</a:t>
            </a:r>
            <a:endParaRPr lang="en-US" altLang="ja-JP" sz="4000" dirty="0">
              <a:solidFill>
                <a:srgbClr val="002060"/>
              </a:solidFill>
              <a:latin typeface="HGP創英角ﾎﾟｯﾌﾟ体" panose="040B0A00000000000000" pitchFamily="50" charset="-128"/>
              <a:ea typeface="HGP創英角ﾎﾟｯﾌﾟ体" panose="040B0A00000000000000" pitchFamily="50" charset="-128"/>
            </a:endParaRPr>
          </a:p>
          <a:p>
            <a:pPr algn="ctr"/>
            <a:r>
              <a:rPr lang="ja-JP" altLang="en-US" sz="4000" dirty="0">
                <a:solidFill>
                  <a:srgbClr val="FF0000"/>
                </a:solidFill>
                <a:latin typeface="HGP創英角ﾎﾟｯﾌﾟ体" panose="040B0A00000000000000" pitchFamily="50" charset="-128"/>
                <a:ea typeface="HGP創英角ﾎﾟｯﾌﾟ体" panose="040B0A00000000000000" pitchFamily="50" charset="-128"/>
              </a:rPr>
              <a:t>「危険ドラッグ」</a:t>
            </a:r>
            <a:r>
              <a:rPr lang="ja-JP" altLang="en-US" sz="4000" dirty="0">
                <a:solidFill>
                  <a:srgbClr val="002060"/>
                </a:solidFill>
                <a:latin typeface="HGP創英角ﾎﾟｯﾌﾟ体" panose="040B0A00000000000000" pitchFamily="50" charset="-128"/>
                <a:ea typeface="HGP創英角ﾎﾟｯﾌﾟ体" panose="040B0A00000000000000" pitchFamily="50" charset="-128"/>
              </a:rPr>
              <a:t>と</a:t>
            </a:r>
            <a:endParaRPr lang="en-US" altLang="ja-JP" sz="4000" dirty="0">
              <a:solidFill>
                <a:srgbClr val="002060"/>
              </a:solidFill>
              <a:latin typeface="HGP創英角ﾎﾟｯﾌﾟ体" panose="040B0A00000000000000" pitchFamily="50" charset="-128"/>
              <a:ea typeface="HGP創英角ﾎﾟｯﾌﾟ体" panose="040B0A00000000000000" pitchFamily="50" charset="-128"/>
            </a:endParaRPr>
          </a:p>
          <a:p>
            <a:pPr algn="ctr"/>
            <a:r>
              <a:rPr lang="ja-JP" altLang="en-US" sz="4000" dirty="0">
                <a:solidFill>
                  <a:srgbClr val="002060"/>
                </a:solidFill>
                <a:latin typeface="HGP創英角ﾎﾟｯﾌﾟ体" panose="040B0A00000000000000" pitchFamily="50" charset="-128"/>
                <a:ea typeface="HGP創英角ﾎﾟｯﾌﾟ体" panose="040B0A00000000000000" pitchFamily="50" charset="-128"/>
              </a:rPr>
              <a:t>呼び方を変えたのでしょうか？</a:t>
            </a:r>
          </a:p>
        </p:txBody>
      </p:sp>
    </p:spTree>
    <p:extLst>
      <p:ext uri="{BB962C8B-B14F-4D97-AF65-F5344CB8AC3E}">
        <p14:creationId xmlns:p14="http://schemas.microsoft.com/office/powerpoint/2010/main" val="2086744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26133" y="332656"/>
            <a:ext cx="2304256"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002060"/>
                </a:solidFill>
                <a:latin typeface="HGP創英角ﾎﾟｯﾌﾟ体" panose="040B0A00000000000000" pitchFamily="50" charset="-128"/>
                <a:ea typeface="HGP創英角ﾎﾟｯﾌﾟ体" panose="040B0A00000000000000" pitchFamily="50" charset="-128"/>
              </a:rPr>
              <a:t>脱　法</a:t>
            </a:r>
            <a:endParaRPr kumimoji="1" lang="en-US" altLang="ja-JP" sz="3200" dirty="0" smtClean="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3" name="角丸四角形 2"/>
          <p:cNvSpPr/>
          <p:nvPr/>
        </p:nvSpPr>
        <p:spPr>
          <a:xfrm>
            <a:off x="732958" y="1314347"/>
            <a:ext cx="2304256"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002060"/>
                </a:solidFill>
                <a:latin typeface="HGP創英角ﾎﾟｯﾌﾟ体" panose="040B0A00000000000000" pitchFamily="50" charset="-128"/>
                <a:ea typeface="HGP創英角ﾎﾟｯﾌﾟ体" panose="040B0A00000000000000" pitchFamily="50" charset="-128"/>
              </a:rPr>
              <a:t>合　法</a:t>
            </a:r>
            <a:endParaRPr kumimoji="1" lang="en-US" altLang="ja-JP" sz="3200" dirty="0" smtClean="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4" name="角丸四角形 3"/>
          <p:cNvSpPr/>
          <p:nvPr/>
        </p:nvSpPr>
        <p:spPr>
          <a:xfrm>
            <a:off x="3862607" y="928394"/>
            <a:ext cx="4608512" cy="55588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002060"/>
                </a:solidFill>
                <a:latin typeface="HGP創英角ﾎﾟｯﾌﾟ体" panose="040B0A00000000000000" pitchFamily="50" charset="-128"/>
                <a:ea typeface="HGP創英角ﾎﾟｯﾌﾟ体" panose="040B0A00000000000000" pitchFamily="50" charset="-128"/>
              </a:rPr>
              <a:t>と</a:t>
            </a:r>
            <a:r>
              <a:rPr lang="ja-JP" altLang="en-US" sz="2800" dirty="0" smtClean="0">
                <a:solidFill>
                  <a:srgbClr val="002060"/>
                </a:solidFill>
                <a:latin typeface="HGP創英角ﾎﾟｯﾌﾟ体" panose="040B0A00000000000000" pitchFamily="50" charset="-128"/>
                <a:ea typeface="HGP創英角ﾎﾟｯﾌﾟ体" panose="040B0A00000000000000" pitchFamily="50" charset="-128"/>
              </a:rPr>
              <a:t>いう　呼び方は</a:t>
            </a:r>
            <a:endParaRPr kumimoji="1" lang="en-US" altLang="ja-JP" sz="2800" dirty="0" smtClean="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5" name="アーチ 4"/>
          <p:cNvSpPr/>
          <p:nvPr/>
        </p:nvSpPr>
        <p:spPr>
          <a:xfrm rot="5400000">
            <a:off x="2627784" y="630271"/>
            <a:ext cx="1008112" cy="1152128"/>
          </a:xfrm>
          <a:prstGeom prst="blockArc">
            <a:avLst>
              <a:gd name="adj1" fmla="val 10800000"/>
              <a:gd name="adj2" fmla="val 21285554"/>
              <a:gd name="adj3" fmla="val 142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ブローチ 9"/>
          <p:cNvSpPr/>
          <p:nvPr/>
        </p:nvSpPr>
        <p:spPr>
          <a:xfrm>
            <a:off x="827584" y="2464529"/>
            <a:ext cx="3888432" cy="1468525"/>
          </a:xfrm>
          <a:prstGeom prst="plaqu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rgbClr val="002060"/>
                </a:solidFill>
                <a:latin typeface="HGP創英角ﾎﾟｯﾌﾟ体" panose="040B0A00000000000000" pitchFamily="50" charset="-128"/>
                <a:ea typeface="HGP創英角ﾎﾟｯﾌﾟ体" panose="040B0A00000000000000" pitchFamily="50" charset="-128"/>
              </a:rPr>
              <a:t>安全　・　無害</a:t>
            </a:r>
            <a:endParaRPr kumimoji="1" lang="ja-JP" altLang="en-US" sz="32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12" name="星 4 11"/>
          <p:cNvSpPr/>
          <p:nvPr/>
        </p:nvSpPr>
        <p:spPr>
          <a:xfrm rot="18901864">
            <a:off x="1080788" y="2739119"/>
            <a:ext cx="1224136" cy="1080120"/>
          </a:xfrm>
          <a:prstGeom prst="star4">
            <a:avLst>
              <a:gd name="adj" fmla="val 17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星 4 12"/>
          <p:cNvSpPr/>
          <p:nvPr/>
        </p:nvSpPr>
        <p:spPr>
          <a:xfrm rot="18901864">
            <a:off x="3233026" y="2658731"/>
            <a:ext cx="1224136" cy="1080120"/>
          </a:xfrm>
          <a:prstGeom prst="star4">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雲形吹き出し 13"/>
          <p:cNvSpPr/>
          <p:nvPr/>
        </p:nvSpPr>
        <p:spPr>
          <a:xfrm>
            <a:off x="5220072" y="2464530"/>
            <a:ext cx="3312368" cy="1275983"/>
          </a:xfrm>
          <a:prstGeom prst="cloudCallout">
            <a:avLst>
              <a:gd name="adj1" fmla="val -74019"/>
              <a:gd name="adj2" fmla="val -377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FF0000"/>
                </a:solidFill>
                <a:latin typeface="HGP創英角ﾎﾟｯﾌﾟ体" panose="040B0A00000000000000" pitchFamily="50" charset="-128"/>
                <a:ea typeface="HGP創英角ﾎﾟｯﾌﾟ体" panose="040B0A00000000000000" pitchFamily="50" charset="-128"/>
              </a:rPr>
              <a:t>と　</a:t>
            </a:r>
            <a:endParaRPr kumimoji="1" lang="en-US" altLang="ja-JP" sz="2400" dirty="0" smtClean="0">
              <a:solidFill>
                <a:srgbClr val="FF0000"/>
              </a:solidFill>
              <a:latin typeface="HGP創英角ﾎﾟｯﾌﾟ体" panose="040B0A00000000000000" pitchFamily="50" charset="-128"/>
              <a:ea typeface="HGP創英角ﾎﾟｯﾌﾟ体" panose="040B0A00000000000000" pitchFamily="50" charset="-128"/>
            </a:endParaRPr>
          </a:p>
          <a:p>
            <a:pPr algn="ctr"/>
            <a:r>
              <a:rPr kumimoji="1" lang="ja-JP" altLang="en-US" sz="2400" dirty="0" smtClean="0">
                <a:solidFill>
                  <a:srgbClr val="FF0000"/>
                </a:solidFill>
                <a:latin typeface="HGP創英角ﾎﾟｯﾌﾟ体" panose="040B0A00000000000000" pitchFamily="50" charset="-128"/>
                <a:ea typeface="HGP創英角ﾎﾟｯﾌﾟ体" panose="040B0A00000000000000" pitchFamily="50" charset="-128"/>
              </a:rPr>
              <a:t>間違えてしまう</a:t>
            </a:r>
            <a:endParaRPr kumimoji="1" lang="ja-JP" altLang="en-US" sz="2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6" name="横巻き 15"/>
          <p:cNvSpPr/>
          <p:nvPr/>
        </p:nvSpPr>
        <p:spPr>
          <a:xfrm>
            <a:off x="611560" y="3933056"/>
            <a:ext cx="8208912" cy="2592288"/>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002060"/>
                </a:solidFill>
                <a:latin typeface="HGP創英角ﾎﾟｯﾌﾟ体" panose="040B0A00000000000000" pitchFamily="50" charset="-128"/>
                <a:ea typeface="HGP創英角ﾎﾟｯﾌﾟ体" panose="040B0A00000000000000" pitchFamily="50" charset="-128"/>
              </a:rPr>
              <a:t>「脱法ドラッグ」「合法ドラッグ」と呼ばれるものは、</a:t>
            </a:r>
            <a:endParaRPr kumimoji="1" lang="en-US" altLang="ja-JP" sz="2400" dirty="0" smtClean="0">
              <a:solidFill>
                <a:srgbClr val="002060"/>
              </a:solidFill>
              <a:latin typeface="HGP創英角ﾎﾟｯﾌﾟ体" panose="040B0A00000000000000" pitchFamily="50" charset="-128"/>
              <a:ea typeface="HGP創英角ﾎﾟｯﾌﾟ体" panose="040B0A00000000000000" pitchFamily="50" charset="-128"/>
            </a:endParaRPr>
          </a:p>
          <a:p>
            <a:pPr algn="ctr"/>
            <a:endParaRPr kumimoji="1" lang="en-US" altLang="ja-JP" sz="1000" dirty="0" smtClean="0">
              <a:solidFill>
                <a:srgbClr val="002060"/>
              </a:solidFill>
              <a:latin typeface="HGP創英角ﾎﾟｯﾌﾟ体" panose="040B0A00000000000000" pitchFamily="50" charset="-128"/>
              <a:ea typeface="HGP創英角ﾎﾟｯﾌﾟ体" panose="040B0A00000000000000" pitchFamily="50" charset="-128"/>
            </a:endParaRPr>
          </a:p>
          <a:p>
            <a:pPr algn="ctr"/>
            <a:endParaRPr lang="en-US" altLang="ja-JP" sz="700" dirty="0">
              <a:solidFill>
                <a:srgbClr val="002060"/>
              </a:solidFill>
              <a:latin typeface="HGP創英角ﾎﾟｯﾌﾟ体" panose="040B0A00000000000000" pitchFamily="50" charset="-128"/>
              <a:ea typeface="HGP創英角ﾎﾟｯﾌﾟ体" panose="040B0A00000000000000" pitchFamily="50" charset="-128"/>
            </a:endParaRPr>
          </a:p>
          <a:p>
            <a:pPr algn="ctr"/>
            <a:r>
              <a:rPr kumimoji="1" lang="ja-JP" altLang="en-US" sz="2800" dirty="0" smtClean="0">
                <a:solidFill>
                  <a:srgbClr val="002060"/>
                </a:solidFill>
                <a:latin typeface="HGP創英角ﾎﾟｯﾌﾟ体" panose="040B0A00000000000000" pitchFamily="50" charset="-128"/>
                <a:ea typeface="HGP創英角ﾎﾟｯﾌﾟ体" panose="040B0A00000000000000" pitchFamily="50" charset="-128"/>
              </a:rPr>
              <a:t>依存性があり、有害な</a:t>
            </a:r>
            <a:endParaRPr kumimoji="1" lang="en-US" altLang="ja-JP" sz="2800" dirty="0" smtClean="0">
              <a:solidFill>
                <a:srgbClr val="002060"/>
              </a:solidFill>
              <a:latin typeface="HGP創英角ﾎﾟｯﾌﾟ体" panose="040B0A00000000000000" pitchFamily="50" charset="-128"/>
              <a:ea typeface="HGP創英角ﾎﾟｯﾌﾟ体" panose="040B0A00000000000000" pitchFamily="50" charset="-128"/>
            </a:endParaRPr>
          </a:p>
          <a:p>
            <a:pPr algn="ctr"/>
            <a:r>
              <a:rPr kumimoji="1" lang="ja-JP" altLang="en-US" sz="2800" dirty="0" smtClean="0">
                <a:solidFill>
                  <a:srgbClr val="002060"/>
                </a:solidFill>
                <a:latin typeface="HGP創英角ﾎﾟｯﾌﾟ体" panose="040B0A00000000000000" pitchFamily="50" charset="-128"/>
                <a:ea typeface="HGP創英角ﾎﾟｯﾌﾟ体" panose="040B0A00000000000000" pitchFamily="50" charset="-128"/>
              </a:rPr>
              <a:t>非常に</a:t>
            </a:r>
            <a:r>
              <a:rPr kumimoji="1" lang="ja-JP" altLang="en-US" sz="3600" dirty="0" smtClean="0">
                <a:solidFill>
                  <a:srgbClr val="FF0000"/>
                </a:solidFill>
                <a:latin typeface="HGP創英角ﾎﾟｯﾌﾟ体" panose="040B0A00000000000000" pitchFamily="50" charset="-128"/>
                <a:ea typeface="HGP創英角ﾎﾟｯﾌﾟ体" panose="040B0A00000000000000" pitchFamily="50" charset="-128"/>
              </a:rPr>
              <a:t>危険な薬物</a:t>
            </a:r>
            <a:r>
              <a:rPr kumimoji="1" lang="ja-JP" altLang="en-US" sz="2800" dirty="0" smtClean="0">
                <a:solidFill>
                  <a:srgbClr val="002060"/>
                </a:solidFill>
                <a:latin typeface="HGP創英角ﾎﾟｯﾌﾟ体" panose="040B0A00000000000000" pitchFamily="50" charset="-128"/>
                <a:ea typeface="HGP創英角ﾎﾟｯﾌﾟ体" panose="040B0A00000000000000" pitchFamily="50" charset="-128"/>
              </a:rPr>
              <a:t>です</a:t>
            </a:r>
            <a:endParaRPr kumimoji="1" lang="en-US" altLang="ja-JP" sz="1200" dirty="0" smtClean="0">
              <a:solidFill>
                <a:srgbClr val="002060"/>
              </a:solidFill>
              <a:latin typeface="HGP創英角ﾎﾟｯﾌﾟ体" panose="040B0A00000000000000" pitchFamily="50" charset="-128"/>
              <a:ea typeface="HGP創英角ﾎﾟｯﾌﾟ体" panose="040B0A00000000000000" pitchFamily="50" charset="-128"/>
            </a:endParaRPr>
          </a:p>
          <a:p>
            <a:pPr algn="ctr"/>
            <a:endParaRPr kumimoji="1" lang="ja-JP" altLang="en-US" sz="400" dirty="0">
              <a:solidFill>
                <a:srgbClr val="00206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845597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310" y="647516"/>
            <a:ext cx="6441170" cy="6093852"/>
          </a:xfrm>
          <a:prstGeom prst="rect">
            <a:avLst/>
          </a:prstGeom>
          <a:solidFill>
            <a:schemeClr val="accent5">
              <a:lumMod val="40000"/>
              <a:lumOff val="60000"/>
            </a:schemeClr>
          </a:solidFill>
          <a:ln>
            <a:noFill/>
          </a:ln>
        </p:spPr>
      </p:pic>
      <p:sp>
        <p:nvSpPr>
          <p:cNvPr id="2" name="円形吹き出し 1"/>
          <p:cNvSpPr/>
          <p:nvPr/>
        </p:nvSpPr>
        <p:spPr>
          <a:xfrm>
            <a:off x="2375756" y="101499"/>
            <a:ext cx="6592278" cy="609487"/>
          </a:xfrm>
          <a:prstGeom prst="wedgeEllipseCallout">
            <a:avLst>
              <a:gd name="adj1" fmla="val -50359"/>
              <a:gd name="adj2" fmla="val -6737"/>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002060"/>
                </a:solidFill>
                <a:latin typeface="HG創英角ﾎﾟｯﾌﾟ体" panose="040B0A09000000000000" pitchFamily="49" charset="-128"/>
                <a:ea typeface="HG創英角ﾎﾟｯﾌﾟ体" panose="040B0A09000000000000" pitchFamily="49" charset="-128"/>
              </a:rPr>
              <a:t>危険ドラッグの有害性を</a:t>
            </a:r>
            <a:endParaRPr kumimoji="1" lang="en-US" altLang="ja-JP" sz="1600" dirty="0" smtClean="0">
              <a:solidFill>
                <a:srgbClr val="002060"/>
              </a:solidFill>
              <a:latin typeface="HG創英角ﾎﾟｯﾌﾟ体" panose="040B0A09000000000000" pitchFamily="49" charset="-128"/>
              <a:ea typeface="HG創英角ﾎﾟｯﾌﾟ体" panose="040B0A09000000000000" pitchFamily="49" charset="-128"/>
            </a:endParaRPr>
          </a:p>
          <a:p>
            <a:pPr algn="ctr"/>
            <a:r>
              <a:rPr kumimoji="1" lang="ja-JP" altLang="en-US" sz="1600" dirty="0" smtClean="0">
                <a:solidFill>
                  <a:srgbClr val="002060"/>
                </a:solidFill>
                <a:latin typeface="HG創英角ﾎﾟｯﾌﾟ体" panose="040B0A09000000000000" pitchFamily="49" charset="-128"/>
                <a:ea typeface="HG創英角ﾎﾟｯﾌﾟ体" panose="040B0A09000000000000" pitchFamily="49" charset="-128"/>
              </a:rPr>
              <a:t>示すデータ</a:t>
            </a:r>
            <a:endParaRPr kumimoji="1" lang="ja-JP" altLang="en-US" sz="1600" dirty="0">
              <a:solidFill>
                <a:srgbClr val="002060"/>
              </a:solidFill>
              <a:latin typeface="HG創英角ﾎﾟｯﾌﾟ体" panose="040B0A09000000000000" pitchFamily="49" charset="-128"/>
              <a:ea typeface="HG創英角ﾎﾟｯﾌﾟ体" panose="040B0A09000000000000" pitchFamily="49" charset="-128"/>
            </a:endParaRPr>
          </a:p>
        </p:txBody>
      </p:sp>
      <p:sp>
        <p:nvSpPr>
          <p:cNvPr id="4" name="星 24 3"/>
          <p:cNvSpPr/>
          <p:nvPr/>
        </p:nvSpPr>
        <p:spPr>
          <a:xfrm>
            <a:off x="179512" y="406242"/>
            <a:ext cx="2577761" cy="2789753"/>
          </a:xfrm>
          <a:prstGeom prst="star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HGS創英角ﾎﾟｯﾌﾟ体" panose="040B0A00000000000000" pitchFamily="50" charset="-128"/>
                <a:ea typeface="HGS創英角ﾎﾟｯﾌﾟ体" panose="040B0A00000000000000" pitchFamily="50" charset="-128"/>
              </a:rPr>
              <a:t>救急車の</a:t>
            </a:r>
            <a:endParaRPr kumimoji="1" lang="en-US" altLang="ja-JP" sz="1600" dirty="0" smtClean="0">
              <a:latin typeface="HGS創英角ﾎﾟｯﾌﾟ体" panose="040B0A00000000000000" pitchFamily="50" charset="-128"/>
              <a:ea typeface="HGS創英角ﾎﾟｯﾌﾟ体" panose="040B0A00000000000000" pitchFamily="50" charset="-128"/>
            </a:endParaRPr>
          </a:p>
          <a:p>
            <a:pPr algn="ctr"/>
            <a:r>
              <a:rPr kumimoji="1" lang="ja-JP" altLang="en-US" sz="2200" dirty="0" smtClean="0">
                <a:latin typeface="HGS創英角ﾎﾟｯﾌﾟ体" panose="040B0A00000000000000" pitchFamily="50" charset="-128"/>
                <a:ea typeface="HGS創英角ﾎﾟｯﾌﾟ体" panose="040B0A00000000000000" pitchFamily="50" charset="-128"/>
              </a:rPr>
              <a:t>緊急搬送</a:t>
            </a:r>
            <a:endParaRPr kumimoji="1" lang="en-US" altLang="ja-JP" sz="2200" dirty="0" smtClean="0">
              <a:latin typeface="HGS創英角ﾎﾟｯﾌﾟ体" panose="040B0A00000000000000" pitchFamily="50" charset="-128"/>
              <a:ea typeface="HGS創英角ﾎﾟｯﾌﾟ体" panose="040B0A00000000000000" pitchFamily="50" charset="-128"/>
            </a:endParaRPr>
          </a:p>
          <a:p>
            <a:pPr algn="ctr"/>
            <a:r>
              <a:rPr kumimoji="1" lang="ja-JP" altLang="en-US" sz="1600" dirty="0" smtClean="0">
                <a:latin typeface="HGS創英角ﾎﾟｯﾌﾟ体" panose="040B0A00000000000000" pitchFamily="50" charset="-128"/>
                <a:ea typeface="HGS創英角ﾎﾟｯﾌﾟ体" panose="040B0A00000000000000" pitchFamily="50" charset="-128"/>
              </a:rPr>
              <a:t>が</a:t>
            </a:r>
            <a:endParaRPr kumimoji="1" lang="en-US" altLang="ja-JP" sz="1600" dirty="0" smtClean="0">
              <a:latin typeface="HGS創英角ﾎﾟｯﾌﾟ体" panose="040B0A00000000000000" pitchFamily="50" charset="-128"/>
              <a:ea typeface="HGS創英角ﾎﾟｯﾌﾟ体" panose="040B0A00000000000000" pitchFamily="50" charset="-128"/>
            </a:endParaRPr>
          </a:p>
          <a:p>
            <a:pPr algn="ctr"/>
            <a:r>
              <a:rPr kumimoji="1" lang="ja-JP" altLang="en-US" sz="1600" dirty="0" smtClean="0">
                <a:latin typeface="HGS創英角ﾎﾟｯﾌﾟ体" panose="040B0A00000000000000" pitchFamily="50" charset="-128"/>
                <a:ea typeface="HGS創英角ﾎﾟｯﾌﾟ体" panose="040B0A00000000000000" pitchFamily="50" charset="-128"/>
              </a:rPr>
              <a:t>増えて</a:t>
            </a:r>
            <a:endParaRPr kumimoji="1" lang="en-US" altLang="ja-JP" sz="1600" dirty="0" smtClean="0">
              <a:latin typeface="HGS創英角ﾎﾟｯﾌﾟ体" panose="040B0A00000000000000" pitchFamily="50" charset="-128"/>
              <a:ea typeface="HGS創英角ﾎﾟｯﾌﾟ体" panose="040B0A00000000000000" pitchFamily="50" charset="-128"/>
            </a:endParaRPr>
          </a:p>
          <a:p>
            <a:pPr algn="ctr"/>
            <a:r>
              <a:rPr kumimoji="1" lang="ja-JP" altLang="en-US" sz="1600" dirty="0" smtClean="0">
                <a:latin typeface="HGS創英角ﾎﾟｯﾌﾟ体" panose="040B0A00000000000000" pitchFamily="50" charset="-128"/>
                <a:ea typeface="HGS創英角ﾎﾟｯﾌﾟ体" panose="040B0A00000000000000" pitchFamily="50" charset="-128"/>
              </a:rPr>
              <a:t>いる！</a:t>
            </a:r>
            <a:endParaRPr kumimoji="1" lang="ja-JP" altLang="en-US" sz="1600" dirty="0">
              <a:latin typeface="HGS創英角ﾎﾟｯﾌﾟ体" panose="040B0A00000000000000" pitchFamily="50" charset="-128"/>
              <a:ea typeface="HGS創英角ﾎﾟｯﾌﾟ体" panose="040B0A00000000000000" pitchFamily="50" charset="-128"/>
            </a:endParaRPr>
          </a:p>
        </p:txBody>
      </p:sp>
      <p:sp>
        <p:nvSpPr>
          <p:cNvPr id="3" name="額縁 2"/>
          <p:cNvSpPr/>
          <p:nvPr/>
        </p:nvSpPr>
        <p:spPr>
          <a:xfrm>
            <a:off x="309996" y="3573016"/>
            <a:ext cx="2316792" cy="2088232"/>
          </a:xfrm>
          <a:prstGeom prst="bevel">
            <a:avLst>
              <a:gd name="adj" fmla="val 625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FF00"/>
                </a:solidFill>
                <a:latin typeface="HG創英角ｺﾞｼｯｸUB" panose="020B0909000000000000" pitchFamily="49" charset="-128"/>
                <a:ea typeface="HG創英角ｺﾞｼｯｸUB" panose="020B0909000000000000" pitchFamily="49" charset="-128"/>
              </a:rPr>
              <a:t>H21</a:t>
            </a:r>
            <a:r>
              <a:rPr kumimoji="1" lang="ja-JP" altLang="en-US" dirty="0" smtClean="0">
                <a:solidFill>
                  <a:srgbClr val="FFFF00"/>
                </a:solidFill>
                <a:latin typeface="HG創英角ｺﾞｼｯｸUB" panose="020B0909000000000000" pitchFamily="49" charset="-128"/>
                <a:ea typeface="HG創英角ｺﾞｼｯｸUB" panose="020B0909000000000000" pitchFamily="49" charset="-128"/>
              </a:rPr>
              <a:t>年までは、</a:t>
            </a:r>
            <a:endParaRPr kumimoji="1" lang="en-US" altLang="ja-JP" dirty="0" smtClean="0">
              <a:solidFill>
                <a:srgbClr val="FFFF00"/>
              </a:solidFill>
              <a:latin typeface="HG創英角ｺﾞｼｯｸUB" panose="020B0909000000000000" pitchFamily="49" charset="-128"/>
              <a:ea typeface="HG創英角ｺﾞｼｯｸUB" panose="020B0909000000000000" pitchFamily="49" charset="-128"/>
            </a:endParaRPr>
          </a:p>
          <a:p>
            <a:pPr algn="ctr"/>
            <a:r>
              <a:rPr lang="ja-JP" altLang="en-US" dirty="0" smtClean="0">
                <a:solidFill>
                  <a:srgbClr val="FFFF00"/>
                </a:solidFill>
                <a:latin typeface="HG創英角ｺﾞｼｯｸUB" panose="020B0909000000000000" pitchFamily="49" charset="-128"/>
                <a:ea typeface="HG創英角ｺﾞｼｯｸUB" panose="020B0909000000000000" pitchFamily="49" charset="-128"/>
              </a:rPr>
              <a:t>「危険ドラッグ」が</a:t>
            </a:r>
            <a:endParaRPr lang="en-US" altLang="ja-JP" dirty="0" smtClean="0">
              <a:solidFill>
                <a:srgbClr val="FFFF00"/>
              </a:solidFill>
              <a:latin typeface="HG創英角ｺﾞｼｯｸUB" panose="020B0909000000000000" pitchFamily="49" charset="-128"/>
              <a:ea typeface="HG創英角ｺﾞｼｯｸUB" panose="020B0909000000000000" pitchFamily="49" charset="-128"/>
            </a:endParaRPr>
          </a:p>
          <a:p>
            <a:pPr algn="ctr"/>
            <a:r>
              <a:rPr kumimoji="1" lang="ja-JP" altLang="en-US" dirty="0">
                <a:solidFill>
                  <a:srgbClr val="FFFF00"/>
                </a:solidFill>
                <a:latin typeface="HG創英角ｺﾞｼｯｸUB" panose="020B0909000000000000" pitchFamily="49" charset="-128"/>
                <a:ea typeface="HG創英角ｺﾞｼｯｸUB" panose="020B0909000000000000" pitchFamily="49" charset="-128"/>
              </a:rPr>
              <a:t>原因</a:t>
            </a:r>
            <a:r>
              <a:rPr kumimoji="1" lang="ja-JP" altLang="en-US" dirty="0" smtClean="0">
                <a:solidFill>
                  <a:srgbClr val="FFFF00"/>
                </a:solidFill>
                <a:latin typeface="HG創英角ｺﾞｼｯｸUB" panose="020B0909000000000000" pitchFamily="49" charset="-128"/>
                <a:ea typeface="HG創英角ｺﾞｼｯｸUB" panose="020B0909000000000000" pitchFamily="49" charset="-128"/>
              </a:rPr>
              <a:t>の緊急搬送は</a:t>
            </a:r>
            <a:endParaRPr kumimoji="1" lang="en-US" altLang="ja-JP" dirty="0" smtClean="0">
              <a:solidFill>
                <a:srgbClr val="FFFF00"/>
              </a:solidFill>
              <a:latin typeface="HG創英角ｺﾞｼｯｸUB" panose="020B0909000000000000" pitchFamily="49" charset="-128"/>
              <a:ea typeface="HG創英角ｺﾞｼｯｸUB" panose="020B0909000000000000" pitchFamily="49" charset="-128"/>
            </a:endParaRPr>
          </a:p>
          <a:p>
            <a:pPr algn="ctr"/>
            <a:r>
              <a:rPr lang="ja-JP" altLang="en-US" dirty="0" smtClean="0">
                <a:solidFill>
                  <a:srgbClr val="FFFF00"/>
                </a:solidFill>
                <a:latin typeface="HG創英角ｺﾞｼｯｸUB" panose="020B0909000000000000" pitchFamily="49" charset="-128"/>
                <a:ea typeface="HG創英角ｺﾞｼｯｸUB" panose="020B0909000000000000" pitchFamily="49" charset="-128"/>
              </a:rPr>
              <a:t>無かった！！</a:t>
            </a:r>
            <a:endParaRPr kumimoji="1" lang="ja-JP" altLang="en-US" dirty="0">
              <a:solidFill>
                <a:srgbClr val="FFFF00"/>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303817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額縁 1"/>
          <p:cNvSpPr/>
          <p:nvPr/>
        </p:nvSpPr>
        <p:spPr>
          <a:xfrm>
            <a:off x="1835696" y="2600908"/>
            <a:ext cx="5904656" cy="1476164"/>
          </a:xfrm>
          <a:prstGeom prst="beve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dirty="0" smtClean="0">
                <a:solidFill>
                  <a:srgbClr val="FF0000"/>
                </a:solidFill>
                <a:latin typeface="HGP創英角ﾎﾟｯﾌﾟ体" panose="040B0A00000000000000" pitchFamily="50" charset="-128"/>
                <a:ea typeface="HGP創英角ﾎﾟｯﾌﾟ体" panose="040B0A00000000000000" pitchFamily="50" charset="-128"/>
              </a:rPr>
              <a:t>危険ドラッグ</a:t>
            </a:r>
            <a:endParaRPr kumimoji="1" lang="ja-JP" altLang="en-US" sz="6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4" name="円/楕円 3"/>
          <p:cNvSpPr/>
          <p:nvPr/>
        </p:nvSpPr>
        <p:spPr>
          <a:xfrm>
            <a:off x="4493259" y="4195774"/>
            <a:ext cx="4392488"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002060"/>
                </a:solidFill>
                <a:latin typeface="HGP創英角ﾎﾟｯﾌﾟ体" panose="040B0A00000000000000" pitchFamily="50" charset="-128"/>
                <a:ea typeface="HGP創英角ﾎﾟｯﾌﾟ体" panose="040B0A00000000000000" pitchFamily="50" charset="-128"/>
              </a:rPr>
              <a:t>と</a:t>
            </a:r>
            <a:r>
              <a:rPr lang="ja-JP" altLang="en-US" sz="2400" dirty="0" smtClean="0">
                <a:solidFill>
                  <a:srgbClr val="002060"/>
                </a:solidFill>
                <a:latin typeface="HGP創英角ﾎﾟｯﾌﾟ体" panose="040B0A00000000000000" pitchFamily="50" charset="-128"/>
                <a:ea typeface="HGP創英角ﾎﾟｯﾌﾟ体" panose="040B0A00000000000000" pitchFamily="50" charset="-128"/>
              </a:rPr>
              <a:t>いう　呼び方にした</a:t>
            </a:r>
            <a:endParaRPr kumimoji="1" lang="ja-JP" altLang="en-US" sz="24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6" name="雲形吹き出し 5"/>
          <p:cNvSpPr/>
          <p:nvPr/>
        </p:nvSpPr>
        <p:spPr>
          <a:xfrm>
            <a:off x="2771800" y="332656"/>
            <a:ext cx="5976664" cy="1944216"/>
          </a:xfrm>
          <a:prstGeom prst="cloudCallout">
            <a:avLst>
              <a:gd name="adj1" fmla="val -35305"/>
              <a:gd name="adj2" fmla="val 7064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FF00"/>
                </a:solidFill>
                <a:latin typeface="HG創英角ﾎﾟｯﾌﾟ体" panose="040B0A09000000000000" pitchFamily="49" charset="-128"/>
                <a:ea typeface="HG創英角ﾎﾟｯﾌﾟ体" panose="040B0A09000000000000" pitchFamily="49" charset="-128"/>
              </a:rPr>
              <a:t>危ないということが</a:t>
            </a:r>
            <a:endParaRPr kumimoji="1" lang="en-US" altLang="ja-JP" sz="3200" dirty="0" smtClean="0">
              <a:solidFill>
                <a:srgbClr val="FFFF00"/>
              </a:solidFill>
              <a:latin typeface="HG創英角ﾎﾟｯﾌﾟ体" panose="040B0A09000000000000" pitchFamily="49" charset="-128"/>
              <a:ea typeface="HG創英角ﾎﾟｯﾌﾟ体" panose="040B0A09000000000000" pitchFamily="49" charset="-128"/>
            </a:endParaRPr>
          </a:p>
          <a:p>
            <a:pPr algn="ctr"/>
            <a:r>
              <a:rPr lang="ja-JP" altLang="en-US" sz="3200" dirty="0">
                <a:solidFill>
                  <a:srgbClr val="FFFF00"/>
                </a:solidFill>
                <a:latin typeface="HG創英角ﾎﾟｯﾌﾟ体" panose="040B0A09000000000000" pitchFamily="49" charset="-128"/>
                <a:ea typeface="HG創英角ﾎﾟｯﾌﾟ体" panose="040B0A09000000000000" pitchFamily="49" charset="-128"/>
              </a:rPr>
              <a:t>分かるように</a:t>
            </a:r>
            <a:endParaRPr kumimoji="1" lang="ja-JP" altLang="en-US" sz="3200" dirty="0">
              <a:solidFill>
                <a:srgbClr val="FFFF00"/>
              </a:solidFill>
              <a:latin typeface="HG創英角ﾎﾟｯﾌﾟ体" panose="040B0A09000000000000" pitchFamily="49" charset="-128"/>
              <a:ea typeface="HG創英角ﾎﾟｯﾌﾟ体" panose="040B0A09000000000000" pitchFamily="49" charset="-128"/>
            </a:endParaRPr>
          </a:p>
        </p:txBody>
      </p:sp>
      <p:sp>
        <p:nvSpPr>
          <p:cNvPr id="7" name="ストライプ矢印 6"/>
          <p:cNvSpPr/>
          <p:nvPr/>
        </p:nvSpPr>
        <p:spPr>
          <a:xfrm>
            <a:off x="683568" y="764704"/>
            <a:ext cx="1944216" cy="1008112"/>
          </a:xfrm>
          <a:prstGeom prst="stripedRightArrow">
            <a:avLst>
              <a:gd name="adj1" fmla="val 65549"/>
              <a:gd name="adj2"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002060"/>
                </a:solidFill>
                <a:latin typeface="HGP創英角ﾎﾟｯﾌﾟ体" panose="040B0A00000000000000" pitchFamily="50" charset="-128"/>
                <a:ea typeface="HGP創英角ﾎﾟｯﾌﾟ体" panose="040B0A00000000000000" pitchFamily="50" charset="-128"/>
              </a:rPr>
              <a:t>だ か ら</a:t>
            </a:r>
            <a:endParaRPr kumimoji="1" lang="ja-JP" altLang="en-US" sz="24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8" name="下矢印吹き出し 7"/>
          <p:cNvSpPr/>
          <p:nvPr/>
        </p:nvSpPr>
        <p:spPr>
          <a:xfrm>
            <a:off x="1043608" y="5373216"/>
            <a:ext cx="5184576" cy="1368152"/>
          </a:xfrm>
          <a:prstGeom prst="downArrowCallout">
            <a:avLst>
              <a:gd name="adj1" fmla="val 88191"/>
              <a:gd name="adj2" fmla="val 100428"/>
              <a:gd name="adj3" fmla="val 25000"/>
              <a:gd name="adj4" fmla="val 630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002060"/>
                </a:solidFill>
                <a:latin typeface="HGP創英角ﾎﾟｯﾌﾟ体" panose="040B0A00000000000000" pitchFamily="50" charset="-128"/>
                <a:ea typeface="HGP創英角ﾎﾟｯﾌﾟ体" panose="040B0A00000000000000" pitchFamily="50" charset="-128"/>
              </a:rPr>
              <a:t>ということ</a:t>
            </a:r>
            <a:r>
              <a:rPr lang="ja-JP" altLang="en-US" sz="3600" dirty="0" smtClean="0">
                <a:solidFill>
                  <a:srgbClr val="002060"/>
                </a:solidFill>
                <a:latin typeface="HGP創英角ﾎﾟｯﾌﾟ体" panose="040B0A00000000000000" pitchFamily="50" charset="-128"/>
                <a:ea typeface="HGP創英角ﾎﾟｯﾌﾟ体" panose="040B0A00000000000000" pitchFamily="50" charset="-128"/>
              </a:rPr>
              <a:t>は・・・</a:t>
            </a:r>
            <a:endParaRPr kumimoji="1" lang="ja-JP" altLang="en-US" sz="3200" dirty="0">
              <a:solidFill>
                <a:srgbClr val="00206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318130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TotalTime>
  <Words>1561</Words>
  <Application>Microsoft Office PowerPoint</Application>
  <PresentationFormat>画面に合わせる (4:3)</PresentationFormat>
  <Paragraphs>389</Paragraphs>
  <Slides>35</Slides>
  <Notes>10</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35</vt:i4>
      </vt:variant>
    </vt:vector>
  </HeadingPairs>
  <TitlesOfParts>
    <vt:vector size="49" baseType="lpstr">
      <vt:lpstr>HGP創英角ｺﾞｼｯｸUB</vt:lpstr>
      <vt:lpstr>HGP創英角ﾎﾟｯﾌﾟ体</vt:lpstr>
      <vt:lpstr>HGS創英角ｺﾞｼｯｸUB</vt:lpstr>
      <vt:lpstr>HGS創英角ﾎﾟｯﾌﾟ体</vt:lpstr>
      <vt:lpstr>HG創英角ｺﾞｼｯｸUB</vt:lpstr>
      <vt:lpstr>HG創英角ﾎﾟｯﾌﾟ体</vt:lpstr>
      <vt:lpstr>ＭＳ Ｐゴシック</vt:lpstr>
      <vt:lpstr>ＭＳ 明朝</vt:lpstr>
      <vt:lpstr>Arial</vt:lpstr>
      <vt:lpstr>Calibri</vt:lpstr>
      <vt:lpstr>Helvetica</vt:lpstr>
      <vt:lpstr>Times New Roman</vt:lpstr>
      <vt:lpstr>Office ​​テーマ</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薬物の作用による分類</vt:lpstr>
      <vt:lpstr>PowerPoint プレゼンテーション</vt:lpstr>
      <vt:lpstr>生活圏にある薬物</vt:lpstr>
      <vt:lpstr>PowerPoint プレゼンテーション</vt:lpstr>
      <vt:lpstr>薬物の誘惑</vt:lpstr>
      <vt:lpstr>だから 大人は、みんなに注意します！</vt:lpstr>
      <vt:lpstr>薬物を実際に誘われたら</vt:lpstr>
      <vt:lpstr>それでも誘われたら</vt:lpstr>
      <vt:lpstr>　　留学と薬物　特に「大麻」</vt:lpstr>
      <vt:lpstr>PowerPoint プレゼンテーション</vt:lpstr>
      <vt:lpstr>ご清聴 ありがとう ございました</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FUKUOKA</dc:creator>
  <cp:lastModifiedBy>jimu05</cp:lastModifiedBy>
  <cp:revision>93</cp:revision>
  <cp:lastPrinted>2015-02-13T12:26:03Z</cp:lastPrinted>
  <dcterms:created xsi:type="dcterms:W3CDTF">2014-08-23T10:38:35Z</dcterms:created>
  <dcterms:modified xsi:type="dcterms:W3CDTF">2015-03-04T02:34:11Z</dcterms:modified>
</cp:coreProperties>
</file>