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71"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7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78918" autoAdjust="0"/>
  </p:normalViewPr>
  <p:slideViewPr>
    <p:cSldViewPr snapToGrid="0">
      <p:cViewPr varScale="1">
        <p:scale>
          <a:sx n="94" d="100"/>
          <a:sy n="94" d="100"/>
        </p:scale>
        <p:origin x="69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1" cy="337958"/>
          </a:xfrm>
          <a:prstGeom prst="rect">
            <a:avLst/>
          </a:prstGeom>
        </p:spPr>
        <p:txBody>
          <a:bodyPr vert="horz" lIns="94858" tIns="47429" rIns="94858" bIns="4742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9" y="0"/>
            <a:ext cx="4275401" cy="337958"/>
          </a:xfrm>
          <a:prstGeom prst="rect">
            <a:avLst/>
          </a:prstGeom>
        </p:spPr>
        <p:txBody>
          <a:bodyPr vert="horz" lIns="94858" tIns="47429" rIns="94858" bIns="47429" rtlCol="0"/>
          <a:lstStyle>
            <a:lvl1pPr algn="r">
              <a:defRPr sz="1200"/>
            </a:lvl1pPr>
          </a:lstStyle>
          <a:p>
            <a:fld id="{D314151B-92BD-458D-82E6-1B324019E2D9}" type="datetimeFigureOut">
              <a:rPr kumimoji="1" lang="ja-JP" altLang="en-US" smtClean="0"/>
              <a:t>2019/9/13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6"/>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1" cy="337957"/>
          </a:xfrm>
          <a:prstGeom prst="rect">
            <a:avLst/>
          </a:prstGeom>
        </p:spPr>
        <p:txBody>
          <a:bodyPr vert="horz" lIns="94858" tIns="47429" rIns="94858" bIns="474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9" y="6397807"/>
            <a:ext cx="4275401" cy="337957"/>
          </a:xfrm>
          <a:prstGeom prst="rect">
            <a:avLst/>
          </a:prstGeom>
        </p:spPr>
        <p:txBody>
          <a:bodyPr vert="horz" lIns="94858" tIns="47429" rIns="94858" bIns="47429" rtlCol="0" anchor="b"/>
          <a:lstStyle>
            <a:lvl1pPr algn="r">
              <a:defRPr sz="1200"/>
            </a:lvl1pPr>
          </a:lstStyle>
          <a:p>
            <a:fld id="{5FD102ED-5C3A-4FFB-A7E8-E86411E17E87}" type="slidenum">
              <a:rPr kumimoji="1" lang="ja-JP" altLang="en-US" smtClean="0"/>
              <a:t>‹#›</a:t>
            </a:fld>
            <a:endParaRPr kumimoji="1" lang="ja-JP" altLang="en-US"/>
          </a:p>
        </p:txBody>
      </p:sp>
    </p:spTree>
    <p:extLst>
      <p:ext uri="{BB962C8B-B14F-4D97-AF65-F5344CB8AC3E}">
        <p14:creationId xmlns:p14="http://schemas.microsoft.com/office/powerpoint/2010/main" val="24171434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私は、○○●●です。薬剤師です。この学校の学校薬剤師をしています。</a:t>
            </a:r>
            <a:endParaRPr kumimoji="1" lang="en-US" altLang="ja-JP" dirty="0"/>
          </a:p>
          <a:p>
            <a:r>
              <a:rPr kumimoji="1" lang="ja-JP" altLang="en-US" dirty="0"/>
              <a:t>学校薬剤師は、皆さんの健康を守るために教室の明るさ、空気の汚れ、飲料水の水質など皆さんの身の回りの環境衛生の状態をチェックしたり、</a:t>
            </a:r>
            <a:endParaRPr kumimoji="1" lang="en-US" altLang="ja-JP" dirty="0"/>
          </a:p>
          <a:p>
            <a:r>
              <a:rPr kumimoji="1" lang="ja-JP" altLang="en-US" dirty="0"/>
              <a:t>皆さんとおくすりや薬物乱用防止について一緒に勉強したりします。</a:t>
            </a:r>
          </a:p>
          <a:p>
            <a:r>
              <a:rPr kumimoji="1" lang="ja-JP" altLang="en-US" dirty="0"/>
              <a:t>今日は、皆さんと一緒にたばこを吸うことの害について考えていきたいと思います。</a:t>
            </a:r>
          </a:p>
        </p:txBody>
      </p:sp>
      <p:sp>
        <p:nvSpPr>
          <p:cNvPr id="4" name="スライド番号プレースホルダー 3"/>
          <p:cNvSpPr>
            <a:spLocks noGrp="1"/>
          </p:cNvSpPr>
          <p:nvPr>
            <p:ph type="sldNum" sz="quarter" idx="10"/>
          </p:nvPr>
        </p:nvSpPr>
        <p:spPr/>
        <p:txBody>
          <a:bodyPr/>
          <a:lstStyle/>
          <a:p>
            <a:fld id="{CCCADB65-6D09-48AD-A046-64516D13DDE4}" type="slidenum">
              <a:rPr kumimoji="1" lang="ja-JP" altLang="en-US" smtClean="0"/>
              <a:t>1</a:t>
            </a:fld>
            <a:endParaRPr kumimoji="1" lang="ja-JP" altLang="en-US"/>
          </a:p>
        </p:txBody>
      </p:sp>
    </p:spTree>
    <p:extLst>
      <p:ext uri="{BB962C8B-B14F-4D97-AF65-F5344CB8AC3E}">
        <p14:creationId xmlns:p14="http://schemas.microsoft.com/office/powerpoint/2010/main" val="6904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皆さんは、ゲームをしますか？　最近は、スマートフォンを利用してゲームをする人が増えているそうです。</a:t>
            </a:r>
            <a:endParaRPr kumimoji="1" lang="en-US" altLang="ja-JP" dirty="0"/>
          </a:p>
          <a:p>
            <a:r>
              <a:rPr kumimoji="1" lang="ja-JP" altLang="en-US" dirty="0"/>
              <a:t>このように、いつでもどこでもゲームができるため、ゲームにのめり込みやめられなくなってしまう人が多くなり問題になっています。</a:t>
            </a:r>
          </a:p>
        </p:txBody>
      </p:sp>
      <p:sp>
        <p:nvSpPr>
          <p:cNvPr id="4" name="スライド番号プレースホルダー 3"/>
          <p:cNvSpPr>
            <a:spLocks noGrp="1"/>
          </p:cNvSpPr>
          <p:nvPr>
            <p:ph type="sldNum" sz="quarter" idx="10"/>
          </p:nvPr>
        </p:nvSpPr>
        <p:spPr/>
        <p:txBody>
          <a:bodyPr/>
          <a:lstStyle/>
          <a:p>
            <a:fld id="{CCCADB65-6D09-48AD-A046-64516D13DDE4}" type="slidenum">
              <a:rPr kumimoji="1" lang="ja-JP" altLang="en-US" smtClean="0"/>
              <a:t>10</a:t>
            </a:fld>
            <a:endParaRPr kumimoji="1" lang="ja-JP" altLang="en-US"/>
          </a:p>
        </p:txBody>
      </p:sp>
    </p:spTree>
    <p:extLst>
      <p:ext uri="{BB962C8B-B14F-4D97-AF65-F5344CB8AC3E}">
        <p14:creationId xmlns:p14="http://schemas.microsoft.com/office/powerpoint/2010/main" val="336467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たばこを吸い始めるとたばこがやめられなくなってしまう「依存症」という病気になってしまいます。</a:t>
            </a:r>
            <a:endParaRPr kumimoji="1" lang="en-US" altLang="ja-JP" dirty="0"/>
          </a:p>
          <a:p>
            <a:r>
              <a:rPr kumimoji="1" lang="ja-JP" altLang="en-US" dirty="0"/>
              <a:t>やめようと思ってたばこを吸わないようにしても、</a:t>
            </a:r>
            <a:r>
              <a:rPr kumimoji="1" lang="ja-JP" altLang="en-US" dirty="0" err="1"/>
              <a:t>しらば</a:t>
            </a:r>
            <a:r>
              <a:rPr kumimoji="1" lang="ja-JP" altLang="en-US" dirty="0"/>
              <a:t>らくするとまたたばこを吸いたくなり、イライラすることもあります。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11</a:t>
            </a:fld>
            <a:endParaRPr kumimoji="1" lang="ja-JP" altLang="en-US"/>
          </a:p>
        </p:txBody>
      </p:sp>
    </p:spTree>
    <p:extLst>
      <p:ext uri="{BB962C8B-B14F-4D97-AF65-F5344CB8AC3E}">
        <p14:creationId xmlns:p14="http://schemas.microsoft.com/office/powerpoint/2010/main" val="112228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たばこを吸うことがやめられない「依存症」という病気は、病院や薬局で治すのを助けることができます。</a:t>
            </a:r>
            <a:endParaRPr kumimoji="1" lang="en-US" altLang="ja-JP" dirty="0"/>
          </a:p>
          <a:p>
            <a:r>
              <a:rPr kumimoji="1" lang="ja-JP" altLang="en-US" dirty="0"/>
              <a:t>でも、病院や薬局でお手伝いできても、たばこを吸っている本人にやめたいという強い気持ちがなければやめることはできません。</a:t>
            </a:r>
            <a:endParaRPr kumimoji="1" lang="en-US" altLang="ja-JP" dirty="0"/>
          </a:p>
          <a:p>
            <a:r>
              <a:rPr kumimoji="1" lang="ja-JP" altLang="en-US" dirty="0"/>
              <a:t>「体によくないたばこを絶対にやめるんだ</a:t>
            </a:r>
            <a:r>
              <a:rPr kumimoji="1" lang="en-US" altLang="ja-JP" dirty="0"/>
              <a:t>!</a:t>
            </a:r>
            <a:r>
              <a:rPr kumimoji="1" lang="ja-JP" altLang="en-US" dirty="0"/>
              <a:t>」などと思っている人が近くにいたら、ぜひ病院や薬局に相談するように伝えてください。</a:t>
            </a:r>
          </a:p>
        </p:txBody>
      </p:sp>
      <p:sp>
        <p:nvSpPr>
          <p:cNvPr id="4" name="スライド番号プレースホルダー 3"/>
          <p:cNvSpPr>
            <a:spLocks noGrp="1"/>
          </p:cNvSpPr>
          <p:nvPr>
            <p:ph type="sldNum" sz="quarter" idx="10"/>
          </p:nvPr>
        </p:nvSpPr>
        <p:spPr/>
        <p:txBody>
          <a:bodyPr/>
          <a:lstStyle/>
          <a:p>
            <a:fld id="{CCCADB65-6D09-48AD-A046-64516D13DDE4}" type="slidenum">
              <a:rPr kumimoji="1" lang="ja-JP" altLang="en-US" smtClean="0"/>
              <a:t>12</a:t>
            </a:fld>
            <a:endParaRPr kumimoji="1" lang="ja-JP" altLang="en-US"/>
          </a:p>
        </p:txBody>
      </p:sp>
    </p:spTree>
    <p:extLst>
      <p:ext uri="{BB962C8B-B14F-4D97-AF65-F5344CB8AC3E}">
        <p14:creationId xmlns:p14="http://schemas.microsoft.com/office/powerpoint/2010/main" val="374608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latin typeface="Meiryo UI" panose="020B0604030504040204" pitchFamily="50" charset="-128"/>
                <a:ea typeface="Meiryo UI" panose="020B0604030504040204" pitchFamily="50" charset="-128"/>
              </a:rPr>
              <a:t>病院に行くほどではないけれど少し具合が悪いときに相談できる、身近な薬局を決めておくとよいでしょう。</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現在、自分のための薬剤師を決めることができる「かかりつけ薬剤師」という制度が始まっています。</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自分のことをよく知ってくれている「かかりつけ薬剤師」は、禁煙だけではなく、健康についていろいろな相談にのってくれます。</a:t>
            </a:r>
          </a:p>
        </p:txBody>
      </p:sp>
      <p:sp>
        <p:nvSpPr>
          <p:cNvPr id="4" name="スライド番号プレースホルダー 3"/>
          <p:cNvSpPr>
            <a:spLocks noGrp="1"/>
          </p:cNvSpPr>
          <p:nvPr>
            <p:ph type="sldNum" sz="quarter" idx="10"/>
          </p:nvPr>
        </p:nvSpPr>
        <p:spPr/>
        <p:txBody>
          <a:bodyPr/>
          <a:lstStyle/>
          <a:p>
            <a:fld id="{2CD2FFE8-6EF6-4736-818B-DB804C6CF02B}" type="slidenum">
              <a:rPr kumimoji="1" lang="ja-JP" altLang="en-US" smtClean="0"/>
              <a:t>13</a:t>
            </a:fld>
            <a:endParaRPr kumimoji="1" lang="ja-JP" altLang="en-US"/>
          </a:p>
        </p:txBody>
      </p:sp>
    </p:spTree>
    <p:extLst>
      <p:ext uri="{BB962C8B-B14F-4D97-AF65-F5344CB8AC3E}">
        <p14:creationId xmlns:p14="http://schemas.microsoft.com/office/powerpoint/2010/main" val="236428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たばこを吸っている人が、吸うのをやめると良いことばかりです。まず、たばこに使っていたお金がたまり、食べ物が美味しく感じ、健康になります。</a:t>
            </a:r>
            <a:endParaRPr kumimoji="1" lang="en-US" altLang="ja-JP" dirty="0"/>
          </a:p>
          <a:p>
            <a:r>
              <a:rPr kumimoji="1" lang="ja-JP" altLang="en-US" dirty="0"/>
              <a:t>いつも疲れたと言っていたお父さん（お母さん）がたばこを吸わなくなったら、元気になって遊びに連れて行ってくれるかも？　</a:t>
            </a:r>
            <a:endParaRPr kumimoji="1" lang="en-US" altLang="ja-JP" dirty="0"/>
          </a:p>
          <a:p>
            <a:r>
              <a:rPr kumimoji="1" lang="en-US" altLang="ja-JP" dirty="0"/>
              <a:t>30</a:t>
            </a:r>
            <a:r>
              <a:rPr kumimoji="1" lang="ja-JP" altLang="en-US" dirty="0"/>
              <a:t>～</a:t>
            </a:r>
            <a:r>
              <a:rPr kumimoji="1" lang="en-US" altLang="ja-JP" dirty="0"/>
              <a:t>40</a:t>
            </a:r>
            <a:r>
              <a:rPr kumimoji="1" lang="ja-JP" altLang="en-US" dirty="0"/>
              <a:t>歳くらいの人なら、今すぐたばこを吸うのをやめれば寿命が</a:t>
            </a:r>
            <a:r>
              <a:rPr kumimoji="1" lang="en-US" altLang="ja-JP" dirty="0"/>
              <a:t>10</a:t>
            </a:r>
            <a:r>
              <a:rPr kumimoji="1" lang="ja-JP" altLang="en-US" dirty="0"/>
              <a:t>年くらい延びるそうです。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14</a:t>
            </a:fld>
            <a:endParaRPr kumimoji="1" lang="ja-JP" altLang="en-US"/>
          </a:p>
        </p:txBody>
      </p:sp>
    </p:spTree>
    <p:extLst>
      <p:ext uri="{BB962C8B-B14F-4D97-AF65-F5344CB8AC3E}">
        <p14:creationId xmlns:p14="http://schemas.microsoft.com/office/powerpoint/2010/main" val="201139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日本では、</a:t>
            </a:r>
            <a:r>
              <a:rPr kumimoji="1" lang="en-US" altLang="ja-JP" dirty="0"/>
              <a:t>20</a:t>
            </a:r>
            <a:r>
              <a:rPr kumimoji="1" lang="ja-JP" altLang="en-US" dirty="0"/>
              <a:t>歳になれば、たばこを吸うことは認められています。しかし、今日の授業を聞いて皆さんは自分の将来についてどう考えましたか。</a:t>
            </a:r>
            <a:endParaRPr kumimoji="1" lang="en-US" altLang="ja-JP" dirty="0"/>
          </a:p>
          <a:p>
            <a:r>
              <a:rPr kumimoji="1" lang="ja-JP" altLang="en-US" dirty="0"/>
              <a:t>また、身近にたばこを吸っている人がいたら、皆さんにできることは何かを考えてみてください。これで、今日のお話を終わりにします。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15</a:t>
            </a:fld>
            <a:endParaRPr kumimoji="1" lang="ja-JP" altLang="en-US"/>
          </a:p>
        </p:txBody>
      </p:sp>
    </p:spTree>
    <p:extLst>
      <p:ext uri="{BB962C8B-B14F-4D97-AF65-F5344CB8AC3E}">
        <p14:creationId xmlns:p14="http://schemas.microsoft.com/office/powerpoint/2010/main" val="425999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たばこを吸っていると歯が汚くなり、口が臭くなるだけではなく、肺の病気になりやすくなり、呼吸が苦しくなります。スポーツ選手がたばこを吸って良い成績を出せると思いますか？</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2</a:t>
            </a:fld>
            <a:endParaRPr kumimoji="1" lang="ja-JP" altLang="en-US"/>
          </a:p>
        </p:txBody>
      </p:sp>
    </p:spTree>
    <p:extLst>
      <p:ext uri="{BB962C8B-B14F-4D97-AF65-F5344CB8AC3E}">
        <p14:creationId xmlns:p14="http://schemas.microsoft.com/office/powerpoint/2010/main" val="49391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たばこを長い期間吸い続けていると肺の病気になりやすくなるだけではなく、肺がんはもちろんのこと、いろいろなところにがんができやすくなります。</a:t>
            </a:r>
          </a:p>
          <a:p>
            <a:r>
              <a:rPr kumimoji="1" lang="ja-JP" altLang="en-US" dirty="0"/>
              <a:t>また、おなかに赤ちゃんがいるお母さんがたばこを吸っていると、赤ちゃんにも悪い影響が出ることがあります。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3</a:t>
            </a:fld>
            <a:endParaRPr kumimoji="1" lang="ja-JP" altLang="en-US"/>
          </a:p>
        </p:txBody>
      </p:sp>
    </p:spTree>
    <p:extLst>
      <p:ext uri="{BB962C8B-B14F-4D97-AF65-F5344CB8AC3E}">
        <p14:creationId xmlns:p14="http://schemas.microsoft.com/office/powerpoint/2010/main" val="156466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皆さんの中に、たばこを吸っている人が近くを歩いていて、たばこの火が顔や体に近づいて危ない思いをした人はいませんか。</a:t>
            </a:r>
            <a:endParaRPr kumimoji="1" lang="en-US" altLang="ja-JP" dirty="0"/>
          </a:p>
          <a:p>
            <a:r>
              <a:rPr kumimoji="1" lang="ja-JP" altLang="en-US" dirty="0"/>
              <a:t>また、たばこの煙は嫌なにおいがするし、洋服や髪の毛にそのにおいが付いてしまいますね。</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4</a:t>
            </a:fld>
            <a:endParaRPr kumimoji="1" lang="ja-JP" altLang="en-US"/>
          </a:p>
        </p:txBody>
      </p:sp>
    </p:spTree>
    <p:extLst>
      <p:ext uri="{BB962C8B-B14F-4D97-AF65-F5344CB8AC3E}">
        <p14:creationId xmlns:p14="http://schemas.microsoft.com/office/powerpoint/2010/main" val="384067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たばこを吸っていなくても、周りの人のたばこの煙を吸ってしまうことを受動喫煙と言います。</a:t>
            </a:r>
          </a:p>
          <a:p>
            <a:r>
              <a:rPr kumimoji="1" lang="ja-JP" altLang="en-US" dirty="0"/>
              <a:t>たばこを吸う人が近くにいると、自分がたばこを吸わなくても煙を吸ってしまうため、がんなどの病気にかかりやすくなります。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5</a:t>
            </a:fld>
            <a:endParaRPr kumimoji="1" lang="ja-JP" altLang="en-US"/>
          </a:p>
        </p:txBody>
      </p:sp>
    </p:spTree>
    <p:extLst>
      <p:ext uri="{BB962C8B-B14F-4D97-AF65-F5344CB8AC3E}">
        <p14:creationId xmlns:p14="http://schemas.microsoft.com/office/powerpoint/2010/main" val="30662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お父さんやお母さん、兄弟など大切な家族が病気になってしまったら、悲しい気持ちになりますね。</a:t>
            </a:r>
          </a:p>
          <a:p>
            <a:r>
              <a:rPr kumimoji="1" lang="ja-JP" altLang="en-US" dirty="0"/>
              <a:t>それがたばこを吸っていたことが原因であれば、吸わないことで悲しい思いをしなくてすむかもしれませんね。</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6</a:t>
            </a:fld>
            <a:endParaRPr kumimoji="1" lang="ja-JP" altLang="en-US"/>
          </a:p>
        </p:txBody>
      </p:sp>
    </p:spTree>
    <p:extLst>
      <p:ext uri="{BB962C8B-B14F-4D97-AF65-F5344CB8AC3E}">
        <p14:creationId xmlns:p14="http://schemas.microsoft.com/office/powerpoint/2010/main" val="28675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たばこの包装には、たばこの煙が周りの人の健康に悪い影響を与えることだけでなく、吸っている本人の健康に悪い影響があることが大きく表示されています。</a:t>
            </a:r>
            <a:endParaRPr kumimoji="1" lang="en-US" altLang="ja-JP" dirty="0"/>
          </a:p>
          <a:p>
            <a:r>
              <a:rPr kumimoji="1" lang="ja-JP" altLang="en-US" dirty="0"/>
              <a:t>したがって、多くの人はたばこを吸うことが体に悪いと知っています。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7</a:t>
            </a:fld>
            <a:endParaRPr kumimoji="1" lang="ja-JP" altLang="en-US"/>
          </a:p>
        </p:txBody>
      </p:sp>
    </p:spTree>
    <p:extLst>
      <p:ext uri="{BB962C8B-B14F-4D97-AF65-F5344CB8AC3E}">
        <p14:creationId xmlns:p14="http://schemas.microsoft.com/office/powerpoint/2010/main" val="427724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体に悪いと分かっていながら、なぜたばこを吸う人がいると思いますか。また、たばこを吸っている人の約</a:t>
            </a:r>
            <a:r>
              <a:rPr kumimoji="1" lang="en-US" altLang="ja-JP" dirty="0"/>
              <a:t>30</a:t>
            </a:r>
            <a:r>
              <a:rPr kumimoji="1" lang="ja-JP" altLang="en-US" dirty="0"/>
              <a:t>％の人がたばこを吸うのをやめたいと思っています。</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8</a:t>
            </a:fld>
            <a:endParaRPr kumimoji="1" lang="ja-JP" altLang="en-US"/>
          </a:p>
        </p:txBody>
      </p:sp>
    </p:spTree>
    <p:extLst>
      <p:ext uri="{BB962C8B-B14F-4D97-AF65-F5344CB8AC3E}">
        <p14:creationId xmlns:p14="http://schemas.microsoft.com/office/powerpoint/2010/main" val="93490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も、お父さんやお母さんとどれくらいの時間ゲームをしたり、テレビを見たりするか約束しているのに、ついつい時間がオーバーしてしまって、宿題をするのを忘れてしまったなんてことはありませんか？</a:t>
            </a:r>
          </a:p>
        </p:txBody>
      </p:sp>
      <p:sp>
        <p:nvSpPr>
          <p:cNvPr id="4" name="スライド番号プレースホルダー 3"/>
          <p:cNvSpPr>
            <a:spLocks noGrp="1"/>
          </p:cNvSpPr>
          <p:nvPr>
            <p:ph type="sldNum" sz="quarter" idx="10"/>
          </p:nvPr>
        </p:nvSpPr>
        <p:spPr/>
        <p:txBody>
          <a:bodyPr/>
          <a:lstStyle/>
          <a:p>
            <a:fld id="{5FD102ED-5C3A-4FFB-A7E8-E86411E17E87}" type="slidenum">
              <a:rPr kumimoji="1" lang="ja-JP" altLang="en-US" smtClean="0"/>
              <a:t>9</a:t>
            </a:fld>
            <a:endParaRPr kumimoji="1" lang="ja-JP" altLang="en-US"/>
          </a:p>
        </p:txBody>
      </p:sp>
    </p:spTree>
    <p:extLst>
      <p:ext uri="{BB962C8B-B14F-4D97-AF65-F5344CB8AC3E}">
        <p14:creationId xmlns:p14="http://schemas.microsoft.com/office/powerpoint/2010/main" val="230973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１行">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C660475-27B2-48EF-B75D-95E657553E21}"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04870-3305-43BA-A7AF-48B7764D9ECB}" type="slidenum">
              <a:rPr kumimoji="1" lang="ja-JP" altLang="en-US" smtClean="0"/>
              <a:t>‹#›</a:t>
            </a:fld>
            <a:endParaRPr kumimoji="1" lang="ja-JP" altLang="en-US"/>
          </a:p>
        </p:txBody>
      </p:sp>
      <p:sp>
        <p:nvSpPr>
          <p:cNvPr id="7" name="角丸四角形 6"/>
          <p:cNvSpPr/>
          <p:nvPr userDrawn="1"/>
        </p:nvSpPr>
        <p:spPr>
          <a:xfrm>
            <a:off x="522000" y="324000"/>
            <a:ext cx="8100000" cy="1080000"/>
          </a:xfrm>
          <a:prstGeom prst="roundRect">
            <a:avLst/>
          </a:prstGeom>
          <a:solidFill>
            <a:schemeClr val="bg1"/>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752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２行">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BC660475-27B2-48EF-B75D-95E657553E21}" type="datetimeFigureOut">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D104870-3305-43BA-A7AF-48B7764D9ECB}" type="slidenum">
              <a:rPr kumimoji="1" lang="ja-JP" altLang="en-US" smtClean="0"/>
              <a:t>‹#›</a:t>
            </a:fld>
            <a:endParaRPr kumimoji="1" lang="ja-JP" altLang="en-US"/>
          </a:p>
        </p:txBody>
      </p:sp>
      <p:sp>
        <p:nvSpPr>
          <p:cNvPr id="6" name="角丸四角形 5"/>
          <p:cNvSpPr/>
          <p:nvPr userDrawn="1"/>
        </p:nvSpPr>
        <p:spPr>
          <a:xfrm>
            <a:off x="522000" y="324000"/>
            <a:ext cx="8100000" cy="1620000"/>
          </a:xfrm>
          <a:prstGeom prst="roundRect">
            <a:avLst/>
          </a:prstGeom>
          <a:solidFill>
            <a:schemeClr val="bg1"/>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319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なし">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312D3B84-05AC-419C-A1E0-B4F012A0624E}" type="datetimeFigureOut">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09C7CB-3B3D-49AA-864F-6D025FB48743}" type="slidenum">
              <a:rPr kumimoji="1" lang="ja-JP" altLang="en-US" smtClean="0"/>
              <a:t>‹#›</a:t>
            </a:fld>
            <a:endParaRPr kumimoji="1" lang="ja-JP" altLang="en-US"/>
          </a:p>
        </p:txBody>
      </p:sp>
    </p:spTree>
    <p:extLst>
      <p:ext uri="{BB962C8B-B14F-4D97-AF65-F5344CB8AC3E}">
        <p14:creationId xmlns:p14="http://schemas.microsoft.com/office/powerpoint/2010/main" val="564845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D3B84-05AC-419C-A1E0-B4F012A0624E}" type="datetimeFigureOut">
              <a:rPr kumimoji="1" lang="ja-JP" altLang="en-US" smtClean="0"/>
              <a:t>2019/9/13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9C7CB-3B3D-49AA-864F-6D025FB48743}" type="slidenum">
              <a:rPr kumimoji="1" lang="ja-JP" altLang="en-US" smtClean="0"/>
              <a:t>‹#›</a:t>
            </a:fld>
            <a:endParaRPr kumimoji="1" lang="ja-JP" altLang="en-US"/>
          </a:p>
        </p:txBody>
      </p:sp>
      <p:sp>
        <p:nvSpPr>
          <p:cNvPr id="8" name="正方形/長方形 7"/>
          <p:cNvSpPr/>
          <p:nvPr userDrawn="1"/>
        </p:nvSpPr>
        <p:spPr>
          <a:xfrm>
            <a:off x="0" y="0"/>
            <a:ext cx="9144000" cy="540000"/>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6678000"/>
            <a:ext cx="9144000" cy="180000"/>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2289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008538"/>
            <a:ext cx="5405120" cy="293354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360000" y="1228328"/>
            <a:ext cx="5133022" cy="2493962"/>
          </a:xfrm>
          <a:prstGeom prst="rect">
            <a:avLst/>
          </a:prstGeom>
          <a:noFill/>
          <a:ln w="76200">
            <a:noFill/>
          </a:ln>
        </p:spPr>
        <p:style>
          <a:lnRef idx="1">
            <a:schemeClr val="accent1"/>
          </a:lnRef>
          <a:fillRef idx="2">
            <a:schemeClr val="accent1"/>
          </a:fillRef>
          <a:effectRef idx="1">
            <a:schemeClr val="accent1"/>
          </a:effectRef>
          <a:fontRef idx="minor">
            <a:schemeClr val="dk1"/>
          </a:fontRef>
        </p:style>
        <p:txBody>
          <a:bodyPr>
            <a:noAutofit/>
          </a:bodyPr>
          <a:lstStyle/>
          <a:p>
            <a:pPr>
              <a:lnSpc>
                <a:spcPct val="150000"/>
              </a:lnSpc>
            </a:pPr>
            <a:r>
              <a:rPr kumimoji="1" lang="ja-JP" altLang="en-US" sz="5000" b="1" dirty="0">
                <a:solidFill>
                  <a:schemeClr val="bg1"/>
                </a:solidFill>
                <a:latin typeface="+mj-ea"/>
                <a:cs typeface="Meiryo UI" panose="020B0604030504040204" pitchFamily="50" charset="-128"/>
              </a:rPr>
              <a:t>たばこについて</a:t>
            </a:r>
            <a:br>
              <a:rPr kumimoji="1" lang="en-US" altLang="ja-JP" sz="5000" b="1" dirty="0">
                <a:solidFill>
                  <a:schemeClr val="bg1"/>
                </a:solidFill>
                <a:latin typeface="+mj-ea"/>
                <a:cs typeface="Meiryo UI" panose="020B0604030504040204" pitchFamily="50" charset="-128"/>
              </a:rPr>
            </a:br>
            <a:r>
              <a:rPr kumimoji="1" lang="ja-JP" altLang="en-US" sz="5000" b="1" dirty="0">
                <a:solidFill>
                  <a:schemeClr val="bg1"/>
                </a:solidFill>
                <a:latin typeface="+mj-ea"/>
                <a:cs typeface="Meiryo UI" panose="020B0604030504040204" pitchFamily="50" charset="-128"/>
              </a:rPr>
              <a:t>考えてみよう</a:t>
            </a:r>
          </a:p>
        </p:txBody>
      </p:sp>
      <p:sp>
        <p:nvSpPr>
          <p:cNvPr id="4" name="テキスト ボックス 3"/>
          <p:cNvSpPr txBox="1"/>
          <p:nvPr/>
        </p:nvSpPr>
        <p:spPr>
          <a:xfrm>
            <a:off x="360000" y="4804648"/>
            <a:ext cx="3775393" cy="1631216"/>
          </a:xfrm>
          <a:prstGeom prst="rect">
            <a:avLst/>
          </a:prstGeom>
          <a:noFill/>
        </p:spPr>
        <p:txBody>
          <a:bodyPr wrap="none" rtlCol="0">
            <a:spAutoFit/>
          </a:bodyPr>
          <a:lstStyle/>
          <a:p>
            <a:r>
              <a:rPr kumimoji="1" lang="ja-JP" altLang="en-US" sz="2800" dirty="0">
                <a:latin typeface="+mn-ea"/>
                <a:cs typeface="Meiryo UI" panose="020B0604030504040204" pitchFamily="50" charset="-128"/>
              </a:rPr>
              <a:t>○○小学校</a:t>
            </a:r>
            <a:endParaRPr kumimoji="1" lang="en-US" altLang="ja-JP" sz="2800" dirty="0">
              <a:latin typeface="+mn-ea"/>
              <a:cs typeface="Meiryo UI" panose="020B0604030504040204" pitchFamily="50" charset="-128"/>
            </a:endParaRPr>
          </a:p>
          <a:p>
            <a:r>
              <a:rPr lang="ja-JP" altLang="en-US" sz="1400" b="1" dirty="0">
                <a:latin typeface="+mn-ea"/>
                <a:cs typeface="Meiryo UI" panose="020B0604030504040204" pitchFamily="50" charset="-128"/>
              </a:rPr>
              <a:t>　　　  　やくざいし</a:t>
            </a:r>
            <a:endParaRPr lang="en-US" altLang="ja-JP" sz="1400" b="1" dirty="0">
              <a:latin typeface="+mn-ea"/>
              <a:cs typeface="Meiryo UI" panose="020B0604030504040204" pitchFamily="50" charset="-128"/>
            </a:endParaRPr>
          </a:p>
          <a:p>
            <a:r>
              <a:rPr lang="ja-JP" altLang="en-US" sz="2800" dirty="0">
                <a:latin typeface="+mn-ea"/>
                <a:cs typeface="Meiryo UI" panose="020B0604030504040204" pitchFamily="50" charset="-128"/>
              </a:rPr>
              <a:t>学校薬剤師　○○○○</a:t>
            </a:r>
            <a:endParaRPr kumimoji="1" lang="en-US" altLang="ja-JP" sz="2800" dirty="0">
              <a:latin typeface="+mn-ea"/>
              <a:cs typeface="Meiryo UI" panose="020B0604030504040204" pitchFamily="50" charset="-128"/>
            </a:endParaRPr>
          </a:p>
          <a:p>
            <a:r>
              <a:rPr lang="en-US" altLang="ja-JP" sz="2800" dirty="0">
                <a:latin typeface="+mn-ea"/>
                <a:cs typeface="Meiryo UI" panose="020B0604030504040204" pitchFamily="50" charset="-128"/>
              </a:rPr>
              <a:t>20</a:t>
            </a:r>
            <a:r>
              <a:rPr lang="ja-JP" altLang="en-US" sz="2800" dirty="0">
                <a:latin typeface="+mn-ea"/>
                <a:cs typeface="Meiryo UI" panose="020B0604030504040204" pitchFamily="50" charset="-128"/>
              </a:rPr>
              <a:t>**年**月**日</a:t>
            </a:r>
            <a:endParaRPr kumimoji="1" lang="ja-JP" altLang="en-US" sz="2800" dirty="0">
              <a:latin typeface="+mn-ea"/>
              <a:cs typeface="Meiryo UI" panose="020B0604030504040204" pitchFamily="50" charset="-128"/>
            </a:endParaRPr>
          </a:p>
        </p:txBody>
      </p:sp>
      <p:pic>
        <p:nvPicPr>
          <p:cNvPr id="6" name="図 5">
            <a:extLst>
              <a:ext uri="{FF2B5EF4-FFF2-40B4-BE49-F238E27FC236}">
                <a16:creationId xmlns:a16="http://schemas.microsoft.com/office/drawing/2014/main" id="{BC19D884-3C6A-479D-BEB1-72232EA04A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30"/>
          <a:stretch/>
        </p:blipFill>
        <p:spPr>
          <a:xfrm>
            <a:off x="5540732" y="3603018"/>
            <a:ext cx="3130700" cy="2642569"/>
          </a:xfrm>
          <a:prstGeom prst="rect">
            <a:avLst/>
          </a:prstGeom>
        </p:spPr>
      </p:pic>
    </p:spTree>
    <p:extLst>
      <p:ext uri="{BB962C8B-B14F-4D97-AF65-F5344CB8AC3E}">
        <p14:creationId xmlns:p14="http://schemas.microsoft.com/office/powerpoint/2010/main" val="99362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0000" y="2510923"/>
            <a:ext cx="5116279" cy="1892826"/>
          </a:xfrm>
          <a:prstGeom prst="rect">
            <a:avLst/>
          </a:prstGeom>
          <a:noFill/>
        </p:spPr>
        <p:txBody>
          <a:bodyPr wrap="square" rtlCol="0">
            <a:spAutoFit/>
          </a:bodyPr>
          <a:lstStyle/>
          <a:p>
            <a:pPr>
              <a:lnSpc>
                <a:spcPct val="150000"/>
              </a:lnSpc>
            </a:pPr>
            <a:r>
              <a:rPr lang="ja-JP" altLang="en-US" sz="2600" dirty="0">
                <a:solidFill>
                  <a:srgbClr val="002060"/>
                </a:solidFill>
                <a:latin typeface="+mj-ea"/>
                <a:ea typeface="+mj-ea"/>
                <a:cs typeface="Meiryo UI" panose="020B0604030504040204" pitchFamily="50" charset="-128"/>
              </a:rPr>
              <a:t>正しい生活が</a:t>
            </a:r>
            <a:endParaRPr lang="en-US" altLang="ja-JP" sz="2600" dirty="0">
              <a:solidFill>
                <a:srgbClr val="002060"/>
              </a:solidFill>
              <a:latin typeface="+mj-ea"/>
              <a:ea typeface="+mj-ea"/>
              <a:cs typeface="Meiryo UI" panose="020B0604030504040204" pitchFamily="50" charset="-128"/>
            </a:endParaRPr>
          </a:p>
          <a:p>
            <a:pPr>
              <a:lnSpc>
                <a:spcPct val="150000"/>
              </a:lnSpc>
            </a:pPr>
            <a:r>
              <a:rPr lang="ja-JP" altLang="en-US" sz="2600" dirty="0">
                <a:solidFill>
                  <a:srgbClr val="002060"/>
                </a:solidFill>
                <a:latin typeface="+mj-ea"/>
                <a:ea typeface="+mj-ea"/>
                <a:cs typeface="Meiryo UI" panose="020B0604030504040204" pitchFamily="50" charset="-128"/>
              </a:rPr>
              <a:t>できなくなってしまうくらい</a:t>
            </a:r>
            <a:endParaRPr lang="en-US" altLang="ja-JP" sz="2600" dirty="0">
              <a:solidFill>
                <a:srgbClr val="002060"/>
              </a:solidFill>
              <a:latin typeface="+mj-ea"/>
              <a:ea typeface="+mj-ea"/>
              <a:cs typeface="Meiryo UI" panose="020B0604030504040204" pitchFamily="50" charset="-128"/>
            </a:endParaRPr>
          </a:p>
          <a:p>
            <a:pPr>
              <a:lnSpc>
                <a:spcPct val="150000"/>
              </a:lnSpc>
            </a:pPr>
            <a:r>
              <a:rPr lang="ja-JP" altLang="en-US" sz="2600" dirty="0">
                <a:solidFill>
                  <a:srgbClr val="002060"/>
                </a:solidFill>
                <a:latin typeface="+mj-ea"/>
                <a:ea typeface="+mj-ea"/>
                <a:cs typeface="Meiryo UI" panose="020B0604030504040204" pitchFamily="50" charset="-128"/>
              </a:rPr>
              <a:t>ゲームがやめられない</a:t>
            </a:r>
            <a:endParaRPr kumimoji="1" lang="ja-JP" altLang="en-US" sz="2600" dirty="0">
              <a:solidFill>
                <a:srgbClr val="002060"/>
              </a:solidFill>
              <a:latin typeface="+mj-ea"/>
              <a:ea typeface="+mj-ea"/>
              <a:cs typeface="Meiryo UI" panose="020B0604030504040204" pitchFamily="50" charset="-128"/>
            </a:endParaRPr>
          </a:p>
        </p:txBody>
      </p:sp>
      <p:sp>
        <p:nvSpPr>
          <p:cNvPr id="8" name="右矢印 7"/>
          <p:cNvSpPr/>
          <p:nvPr/>
        </p:nvSpPr>
        <p:spPr>
          <a:xfrm rot="5400000">
            <a:off x="1783348" y="4450014"/>
            <a:ext cx="718266" cy="90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133350" y="5242919"/>
            <a:ext cx="8400960" cy="1375206"/>
            <a:chOff x="133350" y="5362255"/>
            <a:chExt cx="8400960" cy="1136534"/>
          </a:xfrm>
        </p:grpSpPr>
        <p:sp>
          <p:nvSpPr>
            <p:cNvPr id="7" name="テキスト ボックス 6"/>
            <p:cNvSpPr txBox="1"/>
            <p:nvPr/>
          </p:nvSpPr>
          <p:spPr>
            <a:xfrm>
              <a:off x="133350" y="5483126"/>
              <a:ext cx="8400960" cy="1015663"/>
            </a:xfrm>
            <a:prstGeom prst="rect">
              <a:avLst/>
            </a:prstGeom>
            <a:noFill/>
          </p:spPr>
          <p:txBody>
            <a:bodyPr wrap="square" rtlCol="0">
              <a:spAutoFit/>
            </a:bodyPr>
            <a:lstStyle/>
            <a:p>
              <a:pPr algn="ctr"/>
              <a:r>
                <a:rPr kumimoji="1" lang="ja-JP" altLang="en-US" sz="4600" b="1" dirty="0">
                  <a:solidFill>
                    <a:srgbClr val="002060"/>
                  </a:solidFill>
                  <a:latin typeface="+mj-ea"/>
                  <a:ea typeface="+mj-ea"/>
                  <a:cs typeface="Meiryo UI" panose="020B0604030504040204" pitchFamily="50" charset="-128"/>
                </a:rPr>
                <a:t>「ゲーム障害」</a:t>
              </a:r>
              <a:r>
                <a:rPr lang="ja-JP" altLang="en-US" sz="4600" b="1" dirty="0">
                  <a:solidFill>
                    <a:srgbClr val="002060"/>
                  </a:solidFill>
                  <a:latin typeface="+mj-ea"/>
                  <a:ea typeface="+mj-ea"/>
                  <a:cs typeface="Meiryo UI" panose="020B0604030504040204" pitchFamily="50" charset="-128"/>
                </a:rPr>
                <a:t>という、</a:t>
              </a:r>
              <a:r>
                <a:rPr lang="ja-JP" altLang="en-US" sz="6000" b="1" dirty="0">
                  <a:solidFill>
                    <a:srgbClr val="FF0000"/>
                  </a:solidFill>
                  <a:latin typeface="+mj-ea"/>
                  <a:ea typeface="+mj-ea"/>
                  <a:cs typeface="Meiryo UI" panose="020B0604030504040204" pitchFamily="50" charset="-128"/>
                </a:rPr>
                <a:t>病</a:t>
              </a:r>
              <a:r>
                <a:rPr kumimoji="1" lang="ja-JP" altLang="en-US" sz="6000" b="1" dirty="0">
                  <a:solidFill>
                    <a:srgbClr val="FF0000"/>
                  </a:solidFill>
                  <a:latin typeface="+mj-ea"/>
                  <a:ea typeface="+mj-ea"/>
                  <a:cs typeface="Meiryo UI" panose="020B0604030504040204" pitchFamily="50" charset="-128"/>
                </a:rPr>
                <a:t>気</a:t>
              </a:r>
              <a:endParaRPr kumimoji="1" lang="en-US" altLang="ja-JP" sz="6000" b="1" dirty="0">
                <a:solidFill>
                  <a:srgbClr val="FF0000"/>
                </a:solidFill>
                <a:latin typeface="+mj-ea"/>
                <a:ea typeface="+mj-ea"/>
                <a:cs typeface="Meiryo UI" panose="020B0604030504040204" pitchFamily="50" charset="-128"/>
              </a:endParaRPr>
            </a:p>
          </p:txBody>
        </p:sp>
        <p:sp>
          <p:nvSpPr>
            <p:cNvPr id="10" name="テキスト ボックス 9"/>
            <p:cNvSpPr txBox="1"/>
            <p:nvPr/>
          </p:nvSpPr>
          <p:spPr>
            <a:xfrm>
              <a:off x="2659156" y="5362255"/>
              <a:ext cx="1399365" cy="292515"/>
            </a:xfrm>
            <a:prstGeom prst="rect">
              <a:avLst/>
            </a:prstGeom>
            <a:noFill/>
            <a:ln>
              <a:noFill/>
            </a:ln>
          </p:spPr>
          <p:txBody>
            <a:bodyPr wrap="square" rtlCol="0">
              <a:spAutoFit/>
            </a:bodyPr>
            <a:lstStyle/>
            <a:p>
              <a:r>
                <a:rPr kumimoji="1" lang="ja-JP" altLang="en-US" sz="1700" b="1" dirty="0">
                  <a:solidFill>
                    <a:srgbClr val="002060"/>
                  </a:solidFill>
                  <a:latin typeface="+mj-ea"/>
                  <a:ea typeface="+mj-ea"/>
                </a:rPr>
                <a:t>しょうがい</a:t>
              </a:r>
            </a:p>
          </p:txBody>
        </p:sp>
      </p:grpSp>
      <p:sp>
        <p:nvSpPr>
          <p:cNvPr id="2" name="タイトル 1"/>
          <p:cNvSpPr>
            <a:spLocks noGrp="1"/>
          </p:cNvSpPr>
          <p:nvPr>
            <p:ph type="title" idx="4294967295"/>
          </p:nvPr>
        </p:nvSpPr>
        <p:spPr>
          <a:xfrm>
            <a:off x="551096" y="543541"/>
            <a:ext cx="8100000" cy="1143000"/>
          </a:xfrm>
          <a:prstGeom prst="rect">
            <a:avLst/>
          </a:prstGeom>
        </p:spPr>
        <p:txBody>
          <a:bodyPr/>
          <a:lstStyle/>
          <a:p>
            <a:pPr algn="ctr"/>
            <a:r>
              <a:rPr kumimoji="1" lang="ja-JP" altLang="en-US" sz="4600" b="1" dirty="0">
                <a:solidFill>
                  <a:srgbClr val="002060"/>
                </a:solidFill>
              </a:rPr>
              <a:t>「やめられない」のも</a:t>
            </a:r>
            <a:br>
              <a:rPr kumimoji="1" lang="ja-JP" altLang="en-US" sz="4600" b="1" dirty="0">
                <a:solidFill>
                  <a:srgbClr val="002060"/>
                </a:solidFill>
              </a:rPr>
            </a:br>
            <a:r>
              <a:rPr kumimoji="1" lang="ja-JP" altLang="en-US" sz="4600" b="1" dirty="0">
                <a:solidFill>
                  <a:srgbClr val="002060"/>
                </a:solidFill>
              </a:rPr>
              <a:t>   ひどくなると</a:t>
            </a:r>
            <a:r>
              <a:rPr kumimoji="1" lang="ja-JP" altLang="en-US" sz="4600" b="1" dirty="0">
                <a:solidFill>
                  <a:srgbClr val="FF0000"/>
                </a:solidFill>
              </a:rPr>
              <a:t>「病気」</a:t>
            </a:r>
            <a:r>
              <a:rPr kumimoji="1" lang="ja-JP" altLang="en-US" sz="4600" b="1" dirty="0">
                <a:solidFill>
                  <a:srgbClr val="002060"/>
                </a:solidFill>
              </a:rPr>
              <a:t>です</a:t>
            </a:r>
            <a:r>
              <a:rPr kumimoji="1" lang="en-US" altLang="ja-JP" sz="4600" b="1" dirty="0">
                <a:solidFill>
                  <a:srgbClr val="002060"/>
                </a:solidFill>
              </a:rPr>
              <a:t>!</a:t>
            </a:r>
          </a:p>
        </p:txBody>
      </p:sp>
      <p:sp>
        <p:nvSpPr>
          <p:cNvPr id="4" name="正方形/長方形 3"/>
          <p:cNvSpPr/>
          <p:nvPr/>
        </p:nvSpPr>
        <p:spPr>
          <a:xfrm>
            <a:off x="5690893" y="6314123"/>
            <a:ext cx="3063659" cy="369332"/>
          </a:xfrm>
          <a:prstGeom prst="rect">
            <a:avLst/>
          </a:prstGeom>
        </p:spPr>
        <p:txBody>
          <a:bodyPr wrap="none">
            <a:spAutoFit/>
          </a:bodyPr>
          <a:lstStyle/>
          <a:p>
            <a:r>
              <a:rPr lang="ja-JP" altLang="en-US" dirty="0">
                <a:latin typeface="+mj-ea"/>
                <a:cs typeface="Meiryo UI" panose="020B0604030504040204" pitchFamily="50" charset="-128"/>
              </a:rPr>
              <a:t>（世界保健機関，</a:t>
            </a:r>
            <a:r>
              <a:rPr lang="en-US" altLang="ja-JP" dirty="0">
                <a:latin typeface="+mj-ea"/>
                <a:cs typeface="Meiryo UI" panose="020B0604030504040204" pitchFamily="50" charset="-128"/>
              </a:rPr>
              <a:t>2018</a:t>
            </a:r>
            <a:r>
              <a:rPr lang="ja-JP" altLang="en-US" dirty="0">
                <a:latin typeface="+mj-ea"/>
                <a:cs typeface="Meiryo UI" panose="020B0604030504040204" pitchFamily="50" charset="-128"/>
              </a:rPr>
              <a:t>年）</a:t>
            </a:r>
          </a:p>
        </p:txBody>
      </p:sp>
      <p:pic>
        <p:nvPicPr>
          <p:cNvPr id="9" name="図 8" descr="テキスト が含まれている画像&#10;&#10;自動的に生成された説明">
            <a:extLst>
              <a:ext uri="{FF2B5EF4-FFF2-40B4-BE49-F238E27FC236}">
                <a16:creationId xmlns:a16="http://schemas.microsoft.com/office/drawing/2014/main" id="{EACCAE9A-CD1F-47B3-A8F5-D57591DD3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530" y="2510923"/>
            <a:ext cx="3464210" cy="2194980"/>
          </a:xfrm>
          <a:prstGeom prst="rect">
            <a:avLst/>
          </a:prstGeom>
        </p:spPr>
      </p:pic>
    </p:spTree>
    <p:extLst>
      <p:ext uri="{BB962C8B-B14F-4D97-AF65-F5344CB8AC3E}">
        <p14:creationId xmlns:p14="http://schemas.microsoft.com/office/powerpoint/2010/main" val="258718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11522" y="6040444"/>
            <a:ext cx="7802136" cy="507831"/>
          </a:xfrm>
          <a:prstGeom prst="rect">
            <a:avLst/>
          </a:prstGeom>
        </p:spPr>
        <p:txBody>
          <a:bodyPr wrap="none">
            <a:spAutoFit/>
          </a:bodyPr>
          <a:lstStyle/>
          <a:p>
            <a:r>
              <a:rPr lang="ja-JP" altLang="en-US" sz="2700" b="1" dirty="0">
                <a:solidFill>
                  <a:srgbClr val="002060"/>
                </a:solidFill>
                <a:latin typeface="+mj-ea"/>
                <a:ea typeface="+mj-ea"/>
                <a:cs typeface="Meiryo UI" panose="020B0604030504040204" pitchFamily="50" charset="-128"/>
              </a:rPr>
              <a:t>たばこを吸わないとイライラしてしまうことも</a:t>
            </a:r>
            <a:r>
              <a:rPr lang="en-US" altLang="ja-JP" sz="2700" b="1" dirty="0">
                <a:solidFill>
                  <a:srgbClr val="002060"/>
                </a:solidFill>
                <a:latin typeface="+mj-ea"/>
                <a:ea typeface="+mj-ea"/>
                <a:cs typeface="Meiryo UI" panose="020B0604030504040204" pitchFamily="50" charset="-128"/>
              </a:rPr>
              <a:t>…</a:t>
            </a:r>
            <a:endParaRPr lang="ja-JP" altLang="en-US" sz="2700" b="1" dirty="0">
              <a:solidFill>
                <a:srgbClr val="002060"/>
              </a:solidFill>
              <a:latin typeface="+mj-ea"/>
              <a:ea typeface="+mj-ea"/>
              <a:cs typeface="Meiryo UI" panose="020B0604030504040204" pitchFamily="50" charset="-128"/>
            </a:endParaRPr>
          </a:p>
        </p:txBody>
      </p:sp>
      <p:grpSp>
        <p:nvGrpSpPr>
          <p:cNvPr id="10" name="グループ化 9"/>
          <p:cNvGrpSpPr/>
          <p:nvPr/>
        </p:nvGrpSpPr>
        <p:grpSpPr>
          <a:xfrm>
            <a:off x="857242" y="4999146"/>
            <a:ext cx="8621424" cy="1126226"/>
            <a:chOff x="401878" y="4827696"/>
            <a:chExt cx="8621424" cy="1126226"/>
          </a:xfrm>
        </p:grpSpPr>
        <p:sp>
          <p:nvSpPr>
            <p:cNvPr id="5" name="テキスト ボックス 4"/>
            <p:cNvSpPr txBox="1"/>
            <p:nvPr/>
          </p:nvSpPr>
          <p:spPr>
            <a:xfrm>
              <a:off x="401878" y="4938259"/>
              <a:ext cx="8621424" cy="1015663"/>
            </a:xfrm>
            <a:prstGeom prst="rect">
              <a:avLst/>
            </a:prstGeom>
            <a:noFill/>
          </p:spPr>
          <p:txBody>
            <a:bodyPr wrap="square" rtlCol="0">
              <a:spAutoFit/>
            </a:bodyPr>
            <a:lstStyle/>
            <a:p>
              <a:r>
                <a:rPr kumimoji="1" lang="ja-JP" altLang="en-US" sz="4600" b="1" dirty="0">
                  <a:solidFill>
                    <a:srgbClr val="002060"/>
                  </a:solidFill>
                  <a:latin typeface="+mj-ea"/>
                  <a:ea typeface="+mj-ea"/>
                  <a:cs typeface="Meiryo UI" panose="020B0604030504040204" pitchFamily="50" charset="-128"/>
                </a:rPr>
                <a:t>「依存症」という、 </a:t>
              </a:r>
              <a:r>
                <a:rPr kumimoji="1" lang="ja-JP" altLang="en-US" sz="6000" b="1" dirty="0">
                  <a:solidFill>
                    <a:srgbClr val="FF0000"/>
                  </a:solidFill>
                  <a:latin typeface="+mj-ea"/>
                  <a:ea typeface="+mj-ea"/>
                  <a:cs typeface="Meiryo UI" panose="020B0604030504040204" pitchFamily="50" charset="-128"/>
                </a:rPr>
                <a:t>病気</a:t>
              </a:r>
              <a:endParaRPr kumimoji="1" lang="ja-JP" altLang="en-US" sz="4600" b="1" dirty="0">
                <a:solidFill>
                  <a:srgbClr val="002060"/>
                </a:solidFill>
                <a:latin typeface="+mj-ea"/>
                <a:ea typeface="+mj-ea"/>
                <a:cs typeface="Meiryo UI" panose="020B0604030504040204" pitchFamily="50" charset="-128"/>
              </a:endParaRPr>
            </a:p>
          </p:txBody>
        </p:sp>
        <p:sp>
          <p:nvSpPr>
            <p:cNvPr id="2" name="テキスト ボックス 1"/>
            <p:cNvSpPr txBox="1"/>
            <p:nvPr/>
          </p:nvSpPr>
          <p:spPr>
            <a:xfrm>
              <a:off x="1056556" y="4827696"/>
              <a:ext cx="1954381" cy="353943"/>
            </a:xfrm>
            <a:prstGeom prst="rect">
              <a:avLst/>
            </a:prstGeom>
            <a:noFill/>
          </p:spPr>
          <p:txBody>
            <a:bodyPr wrap="none" rtlCol="0">
              <a:spAutoFit/>
            </a:bodyPr>
            <a:lstStyle/>
            <a:p>
              <a:r>
                <a:rPr kumimoji="1" lang="ja-JP" altLang="en-US" sz="1700" b="1" spc="600" dirty="0" err="1">
                  <a:solidFill>
                    <a:srgbClr val="002060"/>
                  </a:solidFill>
                  <a:latin typeface="+mj-ea"/>
                  <a:ea typeface="+mj-ea"/>
                </a:rPr>
                <a:t>いぞん</a:t>
              </a:r>
              <a:r>
                <a:rPr kumimoji="1" lang="ja-JP" altLang="en-US" sz="1700" b="1" spc="600" dirty="0">
                  <a:solidFill>
                    <a:srgbClr val="002060"/>
                  </a:solidFill>
                  <a:latin typeface="+mj-ea"/>
                  <a:ea typeface="+mj-ea"/>
                </a:rPr>
                <a:t>しょう</a:t>
              </a:r>
            </a:p>
          </p:txBody>
        </p:sp>
      </p:grpSp>
      <p:sp>
        <p:nvSpPr>
          <p:cNvPr id="6" name="タイトル 5"/>
          <p:cNvSpPr>
            <a:spLocks noGrp="1"/>
          </p:cNvSpPr>
          <p:nvPr>
            <p:ph type="title" idx="4294967295"/>
          </p:nvPr>
        </p:nvSpPr>
        <p:spPr>
          <a:xfrm>
            <a:off x="628650" y="594001"/>
            <a:ext cx="7886700" cy="798072"/>
          </a:xfrm>
          <a:prstGeom prst="rect">
            <a:avLst/>
          </a:prstGeom>
        </p:spPr>
        <p:txBody>
          <a:bodyPr/>
          <a:lstStyle/>
          <a:p>
            <a:pPr algn="ctr"/>
            <a:r>
              <a:rPr kumimoji="1" lang="ja-JP" altLang="en-US" b="1" dirty="0">
                <a:solidFill>
                  <a:srgbClr val="002060"/>
                </a:solidFill>
                <a:latin typeface="メイリオ 見出し"/>
              </a:rPr>
              <a:t>たばこがやめられないのは</a:t>
            </a:r>
            <a:r>
              <a:rPr kumimoji="1" lang="en-US" altLang="ja-JP" b="1" dirty="0">
                <a:solidFill>
                  <a:srgbClr val="002060"/>
                </a:solidFill>
                <a:latin typeface="メイリオ 見出し"/>
              </a:rPr>
              <a:t>…</a:t>
            </a:r>
            <a:endParaRPr kumimoji="1" lang="ja-JP" altLang="en-US" b="1" dirty="0">
              <a:solidFill>
                <a:srgbClr val="002060"/>
              </a:solidFill>
              <a:latin typeface="メイリオ 見出し"/>
            </a:endParaRPr>
          </a:p>
        </p:txBody>
      </p:sp>
      <p:pic>
        <p:nvPicPr>
          <p:cNvPr id="8" name="図 7" descr="テキスト が含まれている画像&#10;&#10;自動的に生成された説明">
            <a:extLst>
              <a:ext uri="{FF2B5EF4-FFF2-40B4-BE49-F238E27FC236}">
                <a16:creationId xmlns:a16="http://schemas.microsoft.com/office/drawing/2014/main" id="{FDEA5569-ED5F-4A66-A6C6-B6E4AB329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884" y="1704015"/>
            <a:ext cx="3532231" cy="3146763"/>
          </a:xfrm>
          <a:prstGeom prst="rect">
            <a:avLst/>
          </a:prstGeom>
        </p:spPr>
      </p:pic>
      <p:sp>
        <p:nvSpPr>
          <p:cNvPr id="9" name="テキスト ボックス 8">
            <a:extLst>
              <a:ext uri="{FF2B5EF4-FFF2-40B4-BE49-F238E27FC236}">
                <a16:creationId xmlns:a16="http://schemas.microsoft.com/office/drawing/2014/main" id="{4D23B3D7-5384-4CE6-A0F7-B63C5E7827C3}"/>
              </a:ext>
            </a:extLst>
          </p:cNvPr>
          <p:cNvSpPr txBox="1"/>
          <p:nvPr/>
        </p:nvSpPr>
        <p:spPr>
          <a:xfrm>
            <a:off x="2266121" y="5886704"/>
            <a:ext cx="415498" cy="276999"/>
          </a:xfrm>
          <a:prstGeom prst="rect">
            <a:avLst/>
          </a:prstGeom>
          <a:noFill/>
        </p:spPr>
        <p:txBody>
          <a:bodyPr wrap="none" rtlCol="0">
            <a:spAutoFit/>
          </a:bodyPr>
          <a:lstStyle/>
          <a:p>
            <a:r>
              <a:rPr kumimoji="1" lang="ja-JP" altLang="en-US" sz="1200" b="1" spc="600" dirty="0">
                <a:solidFill>
                  <a:srgbClr val="002060"/>
                </a:solidFill>
                <a:latin typeface="+mj-ea"/>
                <a:ea typeface="+mj-ea"/>
              </a:rPr>
              <a:t>す</a:t>
            </a:r>
          </a:p>
        </p:txBody>
      </p:sp>
    </p:spTree>
    <p:extLst>
      <p:ext uri="{BB962C8B-B14F-4D97-AF65-F5344CB8AC3E}">
        <p14:creationId xmlns:p14="http://schemas.microsoft.com/office/powerpoint/2010/main" val="182091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4000" y="1714073"/>
            <a:ext cx="7572700" cy="1624484"/>
          </a:xfrm>
          <a:prstGeom prst="rect">
            <a:avLst/>
          </a:prstGeom>
          <a:noFill/>
        </p:spPr>
        <p:txBody>
          <a:bodyPr wrap="square" rtlCol="0">
            <a:spAutoFit/>
          </a:bodyPr>
          <a:lstStyle/>
          <a:p>
            <a:pPr>
              <a:lnSpc>
                <a:spcPct val="150000"/>
              </a:lnSpc>
            </a:pPr>
            <a:r>
              <a:rPr kumimoji="1" lang="ja-JP" altLang="en-US" sz="3200" dirty="0">
                <a:solidFill>
                  <a:srgbClr val="002060"/>
                </a:solidFill>
                <a:latin typeface="+mj-ea"/>
                <a:ea typeface="+mj-ea"/>
                <a:cs typeface="Meiryo UI" panose="020B0604030504040204" pitchFamily="50" charset="-128"/>
              </a:rPr>
              <a:t>病院や薬局では、</a:t>
            </a:r>
          </a:p>
          <a:p>
            <a:pPr>
              <a:lnSpc>
                <a:spcPct val="150000"/>
              </a:lnSpc>
            </a:pPr>
            <a:r>
              <a:rPr kumimoji="1" lang="ja-JP" altLang="en-US" sz="3200" dirty="0">
                <a:solidFill>
                  <a:srgbClr val="002060"/>
                </a:solidFill>
                <a:latin typeface="+mj-ea"/>
                <a:ea typeface="+mj-ea"/>
                <a:cs typeface="Meiryo UI" panose="020B0604030504040204" pitchFamily="50" charset="-128"/>
              </a:rPr>
              <a:t>依存症をなおすお手伝いをします</a:t>
            </a:r>
            <a:r>
              <a:rPr kumimoji="1" lang="en-US" altLang="ja-JP" sz="3200" dirty="0">
                <a:solidFill>
                  <a:srgbClr val="002060"/>
                </a:solidFill>
                <a:latin typeface="+mj-ea"/>
                <a:ea typeface="+mj-ea"/>
                <a:cs typeface="Meiryo UI" panose="020B0604030504040204" pitchFamily="50" charset="-128"/>
              </a:rPr>
              <a:t>!</a:t>
            </a:r>
            <a:endParaRPr kumimoji="1" lang="ja-JP" altLang="en-US" sz="3200" dirty="0">
              <a:solidFill>
                <a:srgbClr val="002060"/>
              </a:solidFill>
              <a:latin typeface="+mj-ea"/>
              <a:ea typeface="+mj-ea"/>
              <a:cs typeface="Meiryo UI" panose="020B0604030504040204" pitchFamily="50" charset="-128"/>
            </a:endParaRPr>
          </a:p>
        </p:txBody>
      </p:sp>
      <p:sp>
        <p:nvSpPr>
          <p:cNvPr id="12" name="テキスト ボックス 11"/>
          <p:cNvSpPr txBox="1"/>
          <p:nvPr/>
        </p:nvSpPr>
        <p:spPr>
          <a:xfrm>
            <a:off x="3396857" y="4992470"/>
            <a:ext cx="5225143" cy="1448679"/>
          </a:xfrm>
          <a:prstGeom prst="wedgeRoundRectCallout">
            <a:avLst>
              <a:gd name="adj1" fmla="val -58714"/>
              <a:gd name="adj2" fmla="val -2318"/>
              <a:gd name="adj3" fmla="val 16667"/>
            </a:avLst>
          </a:prstGeom>
          <a:noFill/>
          <a:ln w="57150">
            <a:solidFill>
              <a:schemeClr val="accent1"/>
            </a:solidFill>
          </a:ln>
        </p:spPr>
        <p:txBody>
          <a:bodyPr wrap="square" lIns="144000" tIns="108000" rtlCol="0">
            <a:spAutoFit/>
          </a:bodyPr>
          <a:lstStyle/>
          <a:p>
            <a:r>
              <a:rPr kumimoji="1" lang="ja-JP" altLang="en-US" sz="2500" b="1" dirty="0">
                <a:solidFill>
                  <a:srgbClr val="002060"/>
                </a:solidFill>
                <a:latin typeface="+mj-ea"/>
                <a:ea typeface="+mj-ea"/>
                <a:cs typeface="Meiryo UI" panose="020B0604030504040204" pitchFamily="50" charset="-128"/>
              </a:rPr>
              <a:t>たばこをやめたい気持ちがあれば</a:t>
            </a:r>
          </a:p>
          <a:p>
            <a:r>
              <a:rPr lang="ja-JP" altLang="en-US" sz="2500" b="1" dirty="0">
                <a:solidFill>
                  <a:srgbClr val="002060"/>
                </a:solidFill>
                <a:latin typeface="+mj-ea"/>
                <a:ea typeface="+mj-ea"/>
                <a:cs typeface="Meiryo UI" panose="020B0604030504040204" pitchFamily="50" charset="-128"/>
              </a:rPr>
              <a:t>たばこをやめるのを</a:t>
            </a:r>
          </a:p>
          <a:p>
            <a:r>
              <a:rPr kumimoji="1" lang="ja-JP" altLang="en-US" sz="2500" b="1" dirty="0">
                <a:solidFill>
                  <a:srgbClr val="002060"/>
                </a:solidFill>
                <a:latin typeface="+mj-ea"/>
                <a:ea typeface="+mj-ea"/>
                <a:cs typeface="Meiryo UI" panose="020B0604030504040204" pitchFamily="50" charset="-128"/>
              </a:rPr>
              <a:t>手伝ってくれるんだよ</a:t>
            </a:r>
            <a:r>
              <a:rPr kumimoji="1" lang="en-US" altLang="ja-JP" sz="2500" b="1" dirty="0">
                <a:solidFill>
                  <a:srgbClr val="002060"/>
                </a:solidFill>
                <a:latin typeface="+mj-ea"/>
                <a:ea typeface="+mj-ea"/>
                <a:cs typeface="Meiryo UI" panose="020B0604030504040204" pitchFamily="50" charset="-128"/>
              </a:rPr>
              <a:t>!</a:t>
            </a:r>
            <a:endParaRPr kumimoji="1" lang="ja-JP" altLang="en-US" sz="2500" b="1" dirty="0">
              <a:solidFill>
                <a:srgbClr val="002060"/>
              </a:solidFill>
              <a:latin typeface="+mj-ea"/>
              <a:ea typeface="+mj-ea"/>
              <a:cs typeface="Meiryo UI" panose="020B0604030504040204" pitchFamily="50" charset="-128"/>
            </a:endParaRPr>
          </a:p>
        </p:txBody>
      </p:sp>
      <p:sp>
        <p:nvSpPr>
          <p:cNvPr id="9" name="テキスト ボックス 8"/>
          <p:cNvSpPr txBox="1"/>
          <p:nvPr/>
        </p:nvSpPr>
        <p:spPr>
          <a:xfrm>
            <a:off x="3233057" y="359400"/>
            <a:ext cx="1954381" cy="353943"/>
          </a:xfrm>
          <a:prstGeom prst="rect">
            <a:avLst/>
          </a:prstGeom>
          <a:noFill/>
        </p:spPr>
        <p:txBody>
          <a:bodyPr wrap="none" rtlCol="0">
            <a:spAutoFit/>
          </a:bodyPr>
          <a:lstStyle/>
          <a:p>
            <a:r>
              <a:rPr kumimoji="1" lang="ja-JP" altLang="en-US" sz="1700" b="1" spc="600" dirty="0" err="1">
                <a:solidFill>
                  <a:srgbClr val="002060"/>
                </a:solidFill>
                <a:latin typeface="+mj-ea"/>
                <a:ea typeface="+mj-ea"/>
              </a:rPr>
              <a:t>いぞん</a:t>
            </a:r>
            <a:r>
              <a:rPr kumimoji="1" lang="ja-JP" altLang="en-US" sz="1700" b="1" spc="600" dirty="0">
                <a:solidFill>
                  <a:srgbClr val="002060"/>
                </a:solidFill>
                <a:latin typeface="+mj-ea"/>
                <a:ea typeface="+mj-ea"/>
              </a:rPr>
              <a:t>しょう</a:t>
            </a:r>
          </a:p>
        </p:txBody>
      </p:sp>
      <p:sp>
        <p:nvSpPr>
          <p:cNvPr id="13" name="テキスト ボックス 12"/>
          <p:cNvSpPr txBox="1"/>
          <p:nvPr/>
        </p:nvSpPr>
        <p:spPr>
          <a:xfrm>
            <a:off x="715720" y="2450186"/>
            <a:ext cx="1850438" cy="276999"/>
          </a:xfrm>
          <a:prstGeom prst="rect">
            <a:avLst/>
          </a:prstGeom>
          <a:noFill/>
          <a:ln>
            <a:noFill/>
          </a:ln>
        </p:spPr>
        <p:txBody>
          <a:bodyPr wrap="square" rtlCol="0">
            <a:spAutoFit/>
          </a:bodyPr>
          <a:lstStyle/>
          <a:p>
            <a:r>
              <a:rPr kumimoji="1" lang="ja-JP" altLang="en-US" sz="1200" b="1" dirty="0" err="1">
                <a:solidFill>
                  <a:srgbClr val="002060"/>
                </a:solidFill>
                <a:latin typeface="+mj-ea"/>
                <a:ea typeface="+mj-ea"/>
              </a:rPr>
              <a:t>いぞん</a:t>
            </a:r>
            <a:r>
              <a:rPr kumimoji="1" lang="ja-JP" altLang="en-US" sz="1200" b="1" dirty="0">
                <a:solidFill>
                  <a:srgbClr val="002060"/>
                </a:solidFill>
                <a:latin typeface="+mj-ea"/>
                <a:ea typeface="+mj-ea"/>
              </a:rPr>
              <a:t>しょう</a:t>
            </a:r>
          </a:p>
        </p:txBody>
      </p:sp>
      <p:sp>
        <p:nvSpPr>
          <p:cNvPr id="2" name="タイトル 1"/>
          <p:cNvSpPr>
            <a:spLocks noGrp="1"/>
          </p:cNvSpPr>
          <p:nvPr>
            <p:ph type="title" idx="4294967295"/>
          </p:nvPr>
        </p:nvSpPr>
        <p:spPr>
          <a:xfrm>
            <a:off x="522000" y="651150"/>
            <a:ext cx="8100000" cy="691875"/>
          </a:xfrm>
          <a:prstGeom prst="rect">
            <a:avLst/>
          </a:prstGeom>
        </p:spPr>
        <p:txBody>
          <a:bodyPr/>
          <a:lstStyle/>
          <a:p>
            <a:pPr algn="ctr"/>
            <a:r>
              <a:rPr kumimoji="1" lang="ja-JP" altLang="en-US" sz="4800" b="1" dirty="0">
                <a:solidFill>
                  <a:srgbClr val="002060"/>
                </a:solidFill>
                <a:latin typeface="メイリオ 見出し"/>
              </a:rPr>
              <a:t>たばこの依存症は治せます</a:t>
            </a:r>
            <a:r>
              <a:rPr kumimoji="1" lang="en-US" altLang="ja-JP" sz="4800" b="1" dirty="0">
                <a:solidFill>
                  <a:srgbClr val="002060"/>
                </a:solidFill>
                <a:latin typeface="メイリオ 見出し"/>
              </a:rPr>
              <a:t>!</a:t>
            </a:r>
            <a:endParaRPr kumimoji="1" lang="ja-JP" altLang="en-US" sz="4800" b="1" dirty="0">
              <a:solidFill>
                <a:srgbClr val="002060"/>
              </a:solidFill>
              <a:latin typeface="メイリオ 見出し"/>
            </a:endParaRPr>
          </a:p>
        </p:txBody>
      </p:sp>
      <p:pic>
        <p:nvPicPr>
          <p:cNvPr id="5" name="図 4">
            <a:extLst>
              <a:ext uri="{FF2B5EF4-FFF2-40B4-BE49-F238E27FC236}">
                <a16:creationId xmlns:a16="http://schemas.microsoft.com/office/drawing/2014/main" id="{87E07D05-7DC8-4CA9-BC40-51BFFFB44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970" y="3367705"/>
            <a:ext cx="1961985" cy="1306886"/>
          </a:xfrm>
          <a:prstGeom prst="rect">
            <a:avLst/>
          </a:prstGeom>
        </p:spPr>
      </p:pic>
      <p:pic>
        <p:nvPicPr>
          <p:cNvPr id="7" name="図 6">
            <a:extLst>
              <a:ext uri="{FF2B5EF4-FFF2-40B4-BE49-F238E27FC236}">
                <a16:creationId xmlns:a16="http://schemas.microsoft.com/office/drawing/2014/main" id="{79337459-321B-47D5-B31D-B2780C2D87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281" y="3256041"/>
            <a:ext cx="2138260" cy="1473546"/>
          </a:xfrm>
          <a:prstGeom prst="rect">
            <a:avLst/>
          </a:prstGeom>
        </p:spPr>
      </p:pic>
      <p:pic>
        <p:nvPicPr>
          <p:cNvPr id="17" name="図 16">
            <a:extLst>
              <a:ext uri="{FF2B5EF4-FFF2-40B4-BE49-F238E27FC236}">
                <a16:creationId xmlns:a16="http://schemas.microsoft.com/office/drawing/2014/main" id="{D60C736C-D1A4-476F-ABE9-65C2ECF36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536" y="1744207"/>
            <a:ext cx="1917196" cy="2505461"/>
          </a:xfrm>
          <a:prstGeom prst="rect">
            <a:avLst/>
          </a:prstGeom>
        </p:spPr>
      </p:pic>
      <p:pic>
        <p:nvPicPr>
          <p:cNvPr id="6" name="図 5" descr="物体 が含まれている画像&#10;&#10;自動的に生成された説明">
            <a:extLst>
              <a:ext uri="{FF2B5EF4-FFF2-40B4-BE49-F238E27FC236}">
                <a16:creationId xmlns:a16="http://schemas.microsoft.com/office/drawing/2014/main" id="{FDF96B3D-8BAA-47C4-A1E6-47918CFF5F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458"/>
          <a:stretch/>
        </p:blipFill>
        <p:spPr>
          <a:xfrm>
            <a:off x="975177" y="4907562"/>
            <a:ext cx="1936718" cy="1640267"/>
          </a:xfrm>
          <a:prstGeom prst="rect">
            <a:avLst/>
          </a:prstGeom>
        </p:spPr>
      </p:pic>
    </p:spTree>
    <p:extLst>
      <p:ext uri="{BB962C8B-B14F-4D97-AF65-F5344CB8AC3E}">
        <p14:creationId xmlns:p14="http://schemas.microsoft.com/office/powerpoint/2010/main" val="91790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32C0E79-4FCB-436F-8304-37284F08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3255012"/>
            <a:ext cx="9180000" cy="2001746"/>
          </a:xfrm>
          <a:prstGeom prst="rect">
            <a:avLst/>
          </a:prstGeom>
        </p:spPr>
      </p:pic>
      <p:sp>
        <p:nvSpPr>
          <p:cNvPr id="4" name="タイトル 1"/>
          <p:cNvSpPr>
            <a:spLocks noGrp="1"/>
          </p:cNvSpPr>
          <p:nvPr>
            <p:ph type="title" idx="4294967295"/>
          </p:nvPr>
        </p:nvSpPr>
        <p:spPr>
          <a:xfrm>
            <a:off x="522000" y="538096"/>
            <a:ext cx="8100000" cy="1297916"/>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Autofit/>
          </a:bodyPr>
          <a:lstStyle/>
          <a:p>
            <a:pPr algn="ctr">
              <a:lnSpc>
                <a:spcPct val="100000"/>
              </a:lnSpc>
              <a:spcBef>
                <a:spcPts val="0"/>
              </a:spcBef>
            </a:pPr>
            <a:r>
              <a:rPr kumimoji="1" lang="ja-JP" altLang="en-US" b="1" dirty="0">
                <a:solidFill>
                  <a:srgbClr val="002060"/>
                </a:solidFill>
                <a:latin typeface="+mj-ea"/>
              </a:rPr>
              <a:t>「かかりつけ薬剤師」は、</a:t>
            </a:r>
            <a:br>
              <a:rPr kumimoji="1" lang="en-US" altLang="ja-JP" b="1" dirty="0">
                <a:solidFill>
                  <a:srgbClr val="002060"/>
                </a:solidFill>
                <a:latin typeface="+mj-ea"/>
              </a:rPr>
            </a:br>
            <a:r>
              <a:rPr kumimoji="1" lang="ja-JP" altLang="en-US" b="1" dirty="0">
                <a:solidFill>
                  <a:srgbClr val="002060"/>
                </a:solidFill>
                <a:latin typeface="+mj-ea"/>
              </a:rPr>
              <a:t>健康の相談役！</a:t>
            </a:r>
          </a:p>
        </p:txBody>
      </p:sp>
      <p:sp>
        <p:nvSpPr>
          <p:cNvPr id="8" name="テキスト ボックス 7"/>
          <p:cNvSpPr txBox="1"/>
          <p:nvPr/>
        </p:nvSpPr>
        <p:spPr>
          <a:xfrm>
            <a:off x="4460559" y="382905"/>
            <a:ext cx="1914525" cy="276999"/>
          </a:xfrm>
          <a:prstGeom prst="rect">
            <a:avLst/>
          </a:prstGeom>
          <a:noFill/>
        </p:spPr>
        <p:txBody>
          <a:bodyPr wrap="square" rtlCol="0">
            <a:spAutoFit/>
          </a:bodyPr>
          <a:lstStyle/>
          <a:p>
            <a:pPr algn="ctr"/>
            <a:r>
              <a:rPr kumimoji="1" lang="ja-JP" altLang="en-US" sz="1200" b="1" spc="600" dirty="0">
                <a:solidFill>
                  <a:srgbClr val="002060"/>
                </a:solidFill>
                <a:latin typeface="+mj-ea"/>
                <a:ea typeface="+mj-ea"/>
              </a:rPr>
              <a:t>やくざいし</a:t>
            </a:r>
          </a:p>
        </p:txBody>
      </p:sp>
      <p:pic>
        <p:nvPicPr>
          <p:cNvPr id="5" name="図 4" descr="テキスト が含まれている画像&#10;&#10;自動的に生成された説明">
            <a:extLst>
              <a:ext uri="{FF2B5EF4-FFF2-40B4-BE49-F238E27FC236}">
                <a16:creationId xmlns:a16="http://schemas.microsoft.com/office/drawing/2014/main" id="{00C3CB66-86C5-4066-8F70-C3CE972D2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7093" y="2712408"/>
            <a:ext cx="3196561" cy="3329183"/>
          </a:xfrm>
          <a:prstGeom prst="rect">
            <a:avLst/>
          </a:prstGeom>
        </p:spPr>
      </p:pic>
      <p:sp>
        <p:nvSpPr>
          <p:cNvPr id="7" name="テキスト ボックス 6">
            <a:extLst>
              <a:ext uri="{FF2B5EF4-FFF2-40B4-BE49-F238E27FC236}">
                <a16:creationId xmlns:a16="http://schemas.microsoft.com/office/drawing/2014/main" id="{96BEC35B-55D1-41C2-848E-95A203DD719B}"/>
              </a:ext>
            </a:extLst>
          </p:cNvPr>
          <p:cNvSpPr txBox="1"/>
          <p:nvPr/>
        </p:nvSpPr>
        <p:spPr>
          <a:xfrm>
            <a:off x="529819" y="2131430"/>
            <a:ext cx="3196560" cy="1438855"/>
          </a:xfrm>
          <a:prstGeom prst="rect">
            <a:avLst/>
          </a:prstGeom>
          <a:noFill/>
        </p:spPr>
        <p:txBody>
          <a:bodyPr wrap="square" rtlCol="0">
            <a:spAutoFit/>
          </a:bodyPr>
          <a:lstStyle/>
          <a:p>
            <a:pPr>
              <a:lnSpc>
                <a:spcPct val="150000"/>
              </a:lnSpc>
            </a:pPr>
            <a:r>
              <a:rPr lang="ja-JP" altLang="en-US" sz="2000" b="1" dirty="0">
                <a:solidFill>
                  <a:srgbClr val="002060"/>
                </a:solidFill>
                <a:latin typeface="+mj-ea"/>
                <a:ea typeface="+mj-ea"/>
                <a:cs typeface="Meiryo UI" panose="020B0604030504040204" pitchFamily="50" charset="-128"/>
              </a:rPr>
              <a:t>薬剤師は、禁煙を含め</a:t>
            </a:r>
            <a:endParaRPr lang="en-US" altLang="ja-JP" sz="2000" b="1" dirty="0">
              <a:solidFill>
                <a:srgbClr val="002060"/>
              </a:solidFill>
              <a:latin typeface="+mj-ea"/>
              <a:ea typeface="+mj-ea"/>
              <a:cs typeface="Meiryo UI" panose="020B0604030504040204" pitchFamily="50" charset="-128"/>
            </a:endParaRPr>
          </a:p>
          <a:p>
            <a:pPr>
              <a:lnSpc>
                <a:spcPct val="150000"/>
              </a:lnSpc>
            </a:pPr>
            <a:r>
              <a:rPr kumimoji="1" lang="ja-JP" altLang="en-US" sz="2000" b="1" dirty="0">
                <a:solidFill>
                  <a:srgbClr val="002060"/>
                </a:solidFill>
                <a:latin typeface="+mj-ea"/>
                <a:ea typeface="+mj-ea"/>
                <a:cs typeface="Meiryo UI" panose="020B0604030504040204" pitchFamily="50" charset="-128"/>
              </a:rPr>
              <a:t>健康について相談に</a:t>
            </a:r>
            <a:endParaRPr kumimoji="1" lang="en-US" altLang="ja-JP" sz="2000" b="1" dirty="0">
              <a:solidFill>
                <a:srgbClr val="002060"/>
              </a:solidFill>
              <a:latin typeface="+mj-ea"/>
              <a:ea typeface="+mj-ea"/>
              <a:cs typeface="Meiryo UI" panose="020B0604030504040204" pitchFamily="50" charset="-128"/>
            </a:endParaRPr>
          </a:p>
          <a:p>
            <a:pPr>
              <a:lnSpc>
                <a:spcPct val="150000"/>
              </a:lnSpc>
            </a:pPr>
            <a:r>
              <a:rPr lang="ja-JP" altLang="en-US" sz="2000" b="1" dirty="0">
                <a:solidFill>
                  <a:srgbClr val="002060"/>
                </a:solidFill>
                <a:latin typeface="+mj-ea"/>
                <a:ea typeface="+mj-ea"/>
                <a:cs typeface="Meiryo UI" panose="020B0604030504040204" pitchFamily="50" charset="-128"/>
              </a:rPr>
              <a:t>のってくれます！</a:t>
            </a:r>
            <a:endParaRPr kumimoji="1" lang="ja-JP" altLang="en-US" sz="2000" b="1" dirty="0">
              <a:solidFill>
                <a:srgbClr val="002060"/>
              </a:solidFill>
              <a:latin typeface="+mj-ea"/>
              <a:ea typeface="+mj-ea"/>
              <a:cs typeface="Meiryo UI" panose="020B0604030504040204" pitchFamily="50" charset="-128"/>
            </a:endParaRPr>
          </a:p>
        </p:txBody>
      </p:sp>
      <p:sp>
        <p:nvSpPr>
          <p:cNvPr id="9" name="テキスト ボックス 8">
            <a:extLst>
              <a:ext uri="{FF2B5EF4-FFF2-40B4-BE49-F238E27FC236}">
                <a16:creationId xmlns:a16="http://schemas.microsoft.com/office/drawing/2014/main" id="{1CF17B70-CB5F-46D9-840D-8AC1FFE3B632}"/>
              </a:ext>
            </a:extLst>
          </p:cNvPr>
          <p:cNvSpPr txBox="1"/>
          <p:nvPr/>
        </p:nvSpPr>
        <p:spPr>
          <a:xfrm>
            <a:off x="5894987" y="4881050"/>
            <a:ext cx="3069259" cy="1438855"/>
          </a:xfrm>
          <a:prstGeom prst="rect">
            <a:avLst/>
          </a:prstGeom>
          <a:noFill/>
        </p:spPr>
        <p:txBody>
          <a:bodyPr wrap="square" rtlCol="0">
            <a:spAutoFit/>
          </a:bodyPr>
          <a:lstStyle/>
          <a:p>
            <a:pPr>
              <a:lnSpc>
                <a:spcPct val="150000"/>
              </a:lnSpc>
            </a:pPr>
            <a:r>
              <a:rPr lang="ja-JP" altLang="en-US" sz="2000" b="1" dirty="0">
                <a:solidFill>
                  <a:srgbClr val="002060"/>
                </a:solidFill>
                <a:latin typeface="+mj-ea"/>
                <a:ea typeface="+mj-ea"/>
                <a:cs typeface="Meiryo UI" panose="020B0604030504040204" pitchFamily="50" charset="-128"/>
              </a:rPr>
              <a:t>相談できる</a:t>
            </a:r>
            <a:endParaRPr lang="en-US" altLang="ja-JP" sz="2000" b="1" dirty="0">
              <a:solidFill>
                <a:srgbClr val="002060"/>
              </a:solidFill>
              <a:latin typeface="+mj-ea"/>
              <a:ea typeface="+mj-ea"/>
              <a:cs typeface="Meiryo UI" panose="020B0604030504040204" pitchFamily="50" charset="-128"/>
            </a:endParaRPr>
          </a:p>
          <a:p>
            <a:pPr>
              <a:lnSpc>
                <a:spcPct val="150000"/>
              </a:lnSpc>
            </a:pPr>
            <a:r>
              <a:rPr kumimoji="1" lang="ja-JP" altLang="en-US" sz="2000" b="1" dirty="0">
                <a:solidFill>
                  <a:srgbClr val="002060"/>
                </a:solidFill>
                <a:latin typeface="+mj-ea"/>
                <a:ea typeface="+mj-ea"/>
                <a:cs typeface="Meiryo UI" panose="020B0604030504040204" pitchFamily="50" charset="-128"/>
              </a:rPr>
              <a:t>「かかりつけ薬剤師」</a:t>
            </a:r>
            <a:endParaRPr kumimoji="1" lang="en-US" altLang="ja-JP" sz="2000" b="1" dirty="0">
              <a:solidFill>
                <a:srgbClr val="002060"/>
              </a:solidFill>
              <a:latin typeface="+mj-ea"/>
              <a:ea typeface="+mj-ea"/>
              <a:cs typeface="Meiryo UI" panose="020B0604030504040204" pitchFamily="50" charset="-128"/>
            </a:endParaRPr>
          </a:p>
          <a:p>
            <a:pPr>
              <a:lnSpc>
                <a:spcPct val="150000"/>
              </a:lnSpc>
            </a:pPr>
            <a:r>
              <a:rPr lang="ja-JP" altLang="en-US" sz="2000" b="1" dirty="0">
                <a:solidFill>
                  <a:srgbClr val="002060"/>
                </a:solidFill>
                <a:latin typeface="+mj-ea"/>
                <a:ea typeface="+mj-ea"/>
                <a:cs typeface="Meiryo UI" panose="020B0604030504040204" pitchFamily="50" charset="-128"/>
              </a:rPr>
              <a:t>を決めることができます。</a:t>
            </a:r>
            <a:endParaRPr kumimoji="1" lang="ja-JP" altLang="en-US" sz="2000" b="1" dirty="0">
              <a:solidFill>
                <a:srgbClr val="002060"/>
              </a:solidFill>
              <a:latin typeface="+mj-ea"/>
              <a:ea typeface="+mj-ea"/>
              <a:cs typeface="Meiryo UI" panose="020B0604030504040204" pitchFamily="50" charset="-128"/>
            </a:endParaRPr>
          </a:p>
        </p:txBody>
      </p:sp>
      <p:sp>
        <p:nvSpPr>
          <p:cNvPr id="10" name="テキスト ボックス 9">
            <a:extLst>
              <a:ext uri="{FF2B5EF4-FFF2-40B4-BE49-F238E27FC236}">
                <a16:creationId xmlns:a16="http://schemas.microsoft.com/office/drawing/2014/main" id="{F06E2FA5-5975-48D5-A6DD-F3D45283278B}"/>
              </a:ext>
            </a:extLst>
          </p:cNvPr>
          <p:cNvSpPr txBox="1"/>
          <p:nvPr/>
        </p:nvSpPr>
        <p:spPr>
          <a:xfrm>
            <a:off x="644119" y="2114325"/>
            <a:ext cx="761747" cy="230832"/>
          </a:xfrm>
          <a:prstGeom prst="rect">
            <a:avLst/>
          </a:prstGeom>
          <a:noFill/>
        </p:spPr>
        <p:txBody>
          <a:bodyPr wrap="none" rtlCol="0">
            <a:spAutoFit/>
          </a:bodyPr>
          <a:lstStyle/>
          <a:p>
            <a:r>
              <a:rPr kumimoji="1" lang="ja-JP" altLang="en-US" sz="900" b="1" dirty="0">
                <a:solidFill>
                  <a:srgbClr val="002060"/>
                </a:solidFill>
                <a:latin typeface="+mj-ea"/>
                <a:ea typeface="+mj-ea"/>
              </a:rPr>
              <a:t>やくざいし</a:t>
            </a:r>
          </a:p>
        </p:txBody>
      </p:sp>
      <p:sp>
        <p:nvSpPr>
          <p:cNvPr id="11" name="テキスト ボックス 10">
            <a:extLst>
              <a:ext uri="{FF2B5EF4-FFF2-40B4-BE49-F238E27FC236}">
                <a16:creationId xmlns:a16="http://schemas.microsoft.com/office/drawing/2014/main" id="{6644CAA1-8E22-476E-9B4D-482A955084A6}"/>
              </a:ext>
            </a:extLst>
          </p:cNvPr>
          <p:cNvSpPr txBox="1"/>
          <p:nvPr/>
        </p:nvSpPr>
        <p:spPr>
          <a:xfrm>
            <a:off x="1838226" y="2114325"/>
            <a:ext cx="646331" cy="230832"/>
          </a:xfrm>
          <a:prstGeom prst="rect">
            <a:avLst/>
          </a:prstGeom>
          <a:noFill/>
        </p:spPr>
        <p:txBody>
          <a:bodyPr wrap="none" rtlCol="0">
            <a:spAutoFit/>
          </a:bodyPr>
          <a:lstStyle/>
          <a:p>
            <a:r>
              <a:rPr lang="ja-JP" altLang="en-US" sz="900" b="1" dirty="0">
                <a:solidFill>
                  <a:srgbClr val="002060"/>
                </a:solidFill>
                <a:latin typeface="+mj-ea"/>
                <a:ea typeface="+mj-ea"/>
              </a:rPr>
              <a:t>きんえん</a:t>
            </a:r>
            <a:endParaRPr kumimoji="1" lang="ja-JP" altLang="en-US" sz="900" b="1" dirty="0">
              <a:solidFill>
                <a:srgbClr val="002060"/>
              </a:solidFill>
              <a:latin typeface="+mj-ea"/>
              <a:ea typeface="+mj-ea"/>
            </a:endParaRPr>
          </a:p>
        </p:txBody>
      </p:sp>
      <p:sp>
        <p:nvSpPr>
          <p:cNvPr id="12" name="テキスト ボックス 11">
            <a:extLst>
              <a:ext uri="{FF2B5EF4-FFF2-40B4-BE49-F238E27FC236}">
                <a16:creationId xmlns:a16="http://schemas.microsoft.com/office/drawing/2014/main" id="{95483B38-00D8-472B-8EEF-F9B04D527EF6}"/>
              </a:ext>
            </a:extLst>
          </p:cNvPr>
          <p:cNvSpPr txBox="1"/>
          <p:nvPr/>
        </p:nvSpPr>
        <p:spPr>
          <a:xfrm>
            <a:off x="575538" y="2564542"/>
            <a:ext cx="646331" cy="230832"/>
          </a:xfrm>
          <a:prstGeom prst="rect">
            <a:avLst/>
          </a:prstGeom>
          <a:noFill/>
        </p:spPr>
        <p:txBody>
          <a:bodyPr wrap="none" rtlCol="0">
            <a:spAutoFit/>
          </a:bodyPr>
          <a:lstStyle/>
          <a:p>
            <a:r>
              <a:rPr lang="ja-JP" altLang="en-US" sz="900" b="1" dirty="0">
                <a:solidFill>
                  <a:srgbClr val="002060"/>
                </a:solidFill>
                <a:latin typeface="+mj-ea"/>
                <a:ea typeface="+mj-ea"/>
              </a:rPr>
              <a:t>けんこう</a:t>
            </a:r>
            <a:endParaRPr kumimoji="1" lang="ja-JP" altLang="en-US" sz="900" b="1" dirty="0">
              <a:solidFill>
                <a:srgbClr val="002060"/>
              </a:solidFill>
              <a:latin typeface="+mj-ea"/>
              <a:ea typeface="+mj-ea"/>
            </a:endParaRPr>
          </a:p>
        </p:txBody>
      </p:sp>
      <p:sp>
        <p:nvSpPr>
          <p:cNvPr id="13" name="テキスト ボックス 12">
            <a:extLst>
              <a:ext uri="{FF2B5EF4-FFF2-40B4-BE49-F238E27FC236}">
                <a16:creationId xmlns:a16="http://schemas.microsoft.com/office/drawing/2014/main" id="{924B453D-07A1-4E70-BD26-C3D010C27403}"/>
              </a:ext>
            </a:extLst>
          </p:cNvPr>
          <p:cNvSpPr txBox="1"/>
          <p:nvPr/>
        </p:nvSpPr>
        <p:spPr>
          <a:xfrm>
            <a:off x="7498196" y="5317628"/>
            <a:ext cx="761747" cy="230832"/>
          </a:xfrm>
          <a:prstGeom prst="rect">
            <a:avLst/>
          </a:prstGeom>
          <a:noFill/>
        </p:spPr>
        <p:txBody>
          <a:bodyPr wrap="none" rtlCol="0">
            <a:spAutoFit/>
          </a:bodyPr>
          <a:lstStyle/>
          <a:p>
            <a:r>
              <a:rPr kumimoji="1" lang="ja-JP" altLang="en-US" sz="900" b="1" dirty="0">
                <a:solidFill>
                  <a:srgbClr val="002060"/>
                </a:solidFill>
                <a:latin typeface="+mj-ea"/>
                <a:ea typeface="+mj-ea"/>
              </a:rPr>
              <a:t>やくざいし</a:t>
            </a:r>
          </a:p>
        </p:txBody>
      </p:sp>
      <p:sp>
        <p:nvSpPr>
          <p:cNvPr id="14" name="テキスト ボックス 13">
            <a:extLst>
              <a:ext uri="{FF2B5EF4-FFF2-40B4-BE49-F238E27FC236}">
                <a16:creationId xmlns:a16="http://schemas.microsoft.com/office/drawing/2014/main" id="{8CA74758-0C1D-4C6A-ADFC-FCA736064C32}"/>
              </a:ext>
            </a:extLst>
          </p:cNvPr>
          <p:cNvSpPr txBox="1"/>
          <p:nvPr/>
        </p:nvSpPr>
        <p:spPr>
          <a:xfrm>
            <a:off x="2311719" y="1070783"/>
            <a:ext cx="1914525" cy="276999"/>
          </a:xfrm>
          <a:prstGeom prst="rect">
            <a:avLst/>
          </a:prstGeom>
          <a:noFill/>
        </p:spPr>
        <p:txBody>
          <a:bodyPr wrap="square" rtlCol="0">
            <a:spAutoFit/>
          </a:bodyPr>
          <a:lstStyle/>
          <a:p>
            <a:pPr algn="ctr"/>
            <a:r>
              <a:rPr kumimoji="1" lang="ja-JP" altLang="en-US" sz="1200" b="1" spc="600" dirty="0">
                <a:solidFill>
                  <a:srgbClr val="002060"/>
                </a:solidFill>
                <a:latin typeface="+mj-ea"/>
                <a:ea typeface="+mj-ea"/>
              </a:rPr>
              <a:t>けんこう</a:t>
            </a:r>
          </a:p>
        </p:txBody>
      </p:sp>
    </p:spTree>
    <p:extLst>
      <p:ext uri="{BB962C8B-B14F-4D97-AF65-F5344CB8AC3E}">
        <p14:creationId xmlns:p14="http://schemas.microsoft.com/office/powerpoint/2010/main" val="156286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テキスト ボックス 5"/>
          <p:cNvSpPr txBox="1"/>
          <p:nvPr/>
        </p:nvSpPr>
        <p:spPr>
          <a:xfrm>
            <a:off x="540000" y="4908560"/>
            <a:ext cx="4301430" cy="1077218"/>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r>
              <a:rPr kumimoji="1" lang="ja-JP" altLang="en-US" sz="3200" b="1" dirty="0">
                <a:ln w="6350">
                  <a:solidFill>
                    <a:schemeClr val="bg1"/>
                  </a:solidFill>
                </a:ln>
                <a:solidFill>
                  <a:srgbClr val="FF0000"/>
                </a:solidFill>
                <a:latin typeface="+mj-ea"/>
                <a:ea typeface="+mj-ea"/>
                <a:cs typeface="Meiryo UI" panose="020B0604030504040204" pitchFamily="50" charset="-128"/>
              </a:rPr>
              <a:t>食べ物が</a:t>
            </a:r>
            <a:endParaRPr kumimoji="1" lang="en-US" altLang="ja-JP" sz="3200" b="1" dirty="0">
              <a:ln w="6350">
                <a:solidFill>
                  <a:schemeClr val="bg1"/>
                </a:solidFill>
              </a:ln>
              <a:solidFill>
                <a:srgbClr val="FF0000"/>
              </a:solidFill>
              <a:latin typeface="+mj-ea"/>
              <a:ea typeface="+mj-ea"/>
              <a:cs typeface="Meiryo UI" panose="020B0604030504040204" pitchFamily="50" charset="-128"/>
            </a:endParaRPr>
          </a:p>
          <a:p>
            <a:r>
              <a:rPr kumimoji="1" lang="ja-JP" altLang="en-US" sz="3200" b="1" dirty="0">
                <a:ln w="6350">
                  <a:solidFill>
                    <a:schemeClr val="bg1"/>
                  </a:solidFill>
                </a:ln>
                <a:solidFill>
                  <a:srgbClr val="FF0000"/>
                </a:solidFill>
                <a:latin typeface="+mj-ea"/>
                <a:ea typeface="+mj-ea"/>
                <a:cs typeface="Meiryo UI" panose="020B0604030504040204" pitchFamily="50" charset="-128"/>
              </a:rPr>
              <a:t>おいしく食べられる</a:t>
            </a:r>
          </a:p>
        </p:txBody>
      </p:sp>
      <p:sp>
        <p:nvSpPr>
          <p:cNvPr id="8" name="テキスト ボックス 7"/>
          <p:cNvSpPr txBox="1"/>
          <p:nvPr/>
        </p:nvSpPr>
        <p:spPr>
          <a:xfrm>
            <a:off x="540000" y="2532137"/>
            <a:ext cx="2646878" cy="584775"/>
          </a:xfrm>
          <a:prstGeom prst="rect">
            <a:avLst/>
          </a:prstGeom>
          <a:noFill/>
          <a:effectLst>
            <a:glow rad="139700">
              <a:schemeClr val="bg1">
                <a:alpha val="40000"/>
              </a:schemeClr>
            </a:glow>
            <a:outerShdw blurRad="50800" dist="38100" dir="2700000" algn="tl" rotWithShape="0">
              <a:schemeClr val="accent1">
                <a:lumMod val="50000"/>
                <a:alpha val="61000"/>
              </a:schemeClr>
            </a:outerShdw>
          </a:effectLst>
          <a:scene3d>
            <a:camera prst="orthographicFront"/>
            <a:lightRig rig="threePt" dir="t"/>
          </a:scene3d>
          <a:sp3d>
            <a:bevelT/>
          </a:sp3d>
        </p:spPr>
        <p:txBody>
          <a:bodyPr wrap="none" rtlCol="0">
            <a:spAutoFit/>
          </a:bodyPr>
          <a:lstStyle/>
          <a:p>
            <a:r>
              <a:rPr kumimoji="1" lang="ja-JP" altLang="en-US" sz="3200" b="1" dirty="0">
                <a:ln w="3175">
                  <a:solidFill>
                    <a:schemeClr val="bg1"/>
                  </a:solidFill>
                </a:ln>
                <a:solidFill>
                  <a:srgbClr val="FF0000"/>
                </a:solidFill>
                <a:latin typeface="+mj-ea"/>
                <a:ea typeface="+mj-ea"/>
                <a:cs typeface="Meiryo UI" panose="020B0604030504040204" pitchFamily="50" charset="-128"/>
              </a:rPr>
              <a:t>お金がたまる</a:t>
            </a:r>
          </a:p>
        </p:txBody>
      </p:sp>
      <p:sp>
        <p:nvSpPr>
          <p:cNvPr id="11" name="テキスト ボックス 10"/>
          <p:cNvSpPr txBox="1"/>
          <p:nvPr/>
        </p:nvSpPr>
        <p:spPr>
          <a:xfrm>
            <a:off x="5459403" y="3586860"/>
            <a:ext cx="305724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3200" b="1" dirty="0">
                <a:ln w="6350">
                  <a:solidFill>
                    <a:schemeClr val="bg1"/>
                  </a:solidFill>
                </a:ln>
                <a:solidFill>
                  <a:srgbClr val="FF0000"/>
                </a:solidFill>
                <a:latin typeface="+mj-ea"/>
                <a:ea typeface="+mj-ea"/>
                <a:cs typeface="Meiryo UI" panose="020B0604030504040204" pitchFamily="50" charset="-128"/>
              </a:rPr>
              <a:t>健康でいられる</a:t>
            </a:r>
          </a:p>
        </p:txBody>
      </p:sp>
      <p:sp>
        <p:nvSpPr>
          <p:cNvPr id="2" name="タイトル 1"/>
          <p:cNvSpPr>
            <a:spLocks noGrp="1"/>
          </p:cNvSpPr>
          <p:nvPr>
            <p:ph type="title" idx="4294967295"/>
          </p:nvPr>
        </p:nvSpPr>
        <p:spPr>
          <a:xfrm>
            <a:off x="504000" y="540000"/>
            <a:ext cx="8136000" cy="1143000"/>
          </a:xfrm>
          <a:prstGeom prst="rect">
            <a:avLst/>
          </a:prstGeom>
        </p:spPr>
        <p:txBody>
          <a:bodyPr/>
          <a:lstStyle/>
          <a:p>
            <a:pPr algn="ctr"/>
            <a:r>
              <a:rPr kumimoji="1" lang="ja-JP" altLang="en-US" b="1" dirty="0">
                <a:solidFill>
                  <a:srgbClr val="002060"/>
                </a:solidFill>
              </a:rPr>
              <a:t>たばこをやめると、</a:t>
            </a:r>
            <a:br>
              <a:rPr kumimoji="1" lang="en-US" altLang="ja-JP" b="1" dirty="0">
                <a:solidFill>
                  <a:srgbClr val="002060"/>
                </a:solidFill>
              </a:rPr>
            </a:br>
            <a:r>
              <a:rPr kumimoji="1" lang="ja-JP" altLang="en-US" b="1" dirty="0">
                <a:solidFill>
                  <a:srgbClr val="002060"/>
                </a:solidFill>
              </a:rPr>
              <a:t>こんなによいことがあります</a:t>
            </a:r>
          </a:p>
        </p:txBody>
      </p:sp>
      <p:pic>
        <p:nvPicPr>
          <p:cNvPr id="5" name="図 4">
            <a:extLst>
              <a:ext uri="{FF2B5EF4-FFF2-40B4-BE49-F238E27FC236}">
                <a16:creationId xmlns:a16="http://schemas.microsoft.com/office/drawing/2014/main" id="{DE666D9D-C9E4-4B50-8352-2D15D1F06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24078">
            <a:off x="2133546" y="2751361"/>
            <a:ext cx="2990581" cy="1546871"/>
          </a:xfrm>
          <a:prstGeom prst="rect">
            <a:avLst/>
          </a:prstGeom>
          <a:effectLst>
            <a:glow rad="101600">
              <a:schemeClr val="bg1">
                <a:alpha val="60000"/>
              </a:schemeClr>
            </a:glow>
          </a:effectLst>
        </p:spPr>
      </p:pic>
      <p:pic>
        <p:nvPicPr>
          <p:cNvPr id="10" name="図 9">
            <a:extLst>
              <a:ext uri="{FF2B5EF4-FFF2-40B4-BE49-F238E27FC236}">
                <a16:creationId xmlns:a16="http://schemas.microsoft.com/office/drawing/2014/main" id="{A8410A6C-580E-4097-B6D0-2D8835567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11578">
            <a:off x="4673256" y="4503587"/>
            <a:ext cx="2990581" cy="1546871"/>
          </a:xfrm>
          <a:prstGeom prst="rect">
            <a:avLst/>
          </a:prstGeom>
          <a:effectLst>
            <a:glow rad="101600">
              <a:schemeClr val="bg1">
                <a:alpha val="60000"/>
              </a:schemeClr>
            </a:glow>
          </a:effectLst>
        </p:spPr>
      </p:pic>
      <p:sp>
        <p:nvSpPr>
          <p:cNvPr id="9" name="テキスト ボックス 8">
            <a:extLst>
              <a:ext uri="{FF2B5EF4-FFF2-40B4-BE49-F238E27FC236}">
                <a16:creationId xmlns:a16="http://schemas.microsoft.com/office/drawing/2014/main" id="{97F20785-B9DB-46C5-8DB5-FE52B1065E49}"/>
              </a:ext>
            </a:extLst>
          </p:cNvPr>
          <p:cNvSpPr txBox="1"/>
          <p:nvPr/>
        </p:nvSpPr>
        <p:spPr>
          <a:xfrm>
            <a:off x="5505123" y="3382449"/>
            <a:ext cx="1850438" cy="307777"/>
          </a:xfrm>
          <a:prstGeom prst="rect">
            <a:avLst/>
          </a:prstGeom>
          <a:noFill/>
          <a:ln>
            <a:noFill/>
          </a:ln>
        </p:spPr>
        <p:txBody>
          <a:bodyPr wrap="square" rtlCol="0">
            <a:spAutoFit/>
          </a:bodyPr>
          <a:lstStyle/>
          <a:p>
            <a:r>
              <a:rPr kumimoji="1" lang="ja-JP" altLang="en-US" sz="1400" b="1" dirty="0">
                <a:solidFill>
                  <a:srgbClr val="FF0000"/>
                </a:solidFill>
              </a:rPr>
              <a:t>けんこう</a:t>
            </a:r>
          </a:p>
        </p:txBody>
      </p:sp>
    </p:spTree>
    <p:extLst>
      <p:ext uri="{BB962C8B-B14F-4D97-AF65-F5344CB8AC3E}">
        <p14:creationId xmlns:p14="http://schemas.microsoft.com/office/powerpoint/2010/main" val="64067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吹き出し: 角を丸めた四角形 22">
            <a:extLst>
              <a:ext uri="{FF2B5EF4-FFF2-40B4-BE49-F238E27FC236}">
                <a16:creationId xmlns:a16="http://schemas.microsoft.com/office/drawing/2014/main" id="{FA2DF83D-A934-4170-BE18-49053253DBBB}"/>
              </a:ext>
            </a:extLst>
          </p:cNvPr>
          <p:cNvSpPr/>
          <p:nvPr/>
        </p:nvSpPr>
        <p:spPr>
          <a:xfrm>
            <a:off x="4461506" y="2721602"/>
            <a:ext cx="4160493" cy="2520000"/>
          </a:xfrm>
          <a:prstGeom prst="wedgeRoundRectCallout">
            <a:avLst>
              <a:gd name="adj1" fmla="val -4127"/>
              <a:gd name="adj2" fmla="val 71981"/>
              <a:gd name="adj3" fmla="val 16667"/>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DFDAC9D6-1BB1-4634-91C9-8566B7747396}"/>
              </a:ext>
            </a:extLst>
          </p:cNvPr>
          <p:cNvSpPr/>
          <p:nvPr/>
        </p:nvSpPr>
        <p:spPr>
          <a:xfrm>
            <a:off x="522000" y="2726810"/>
            <a:ext cx="3721754" cy="2520000"/>
          </a:xfrm>
          <a:prstGeom prst="wedgeRoundRectCallout">
            <a:avLst>
              <a:gd name="adj1" fmla="val -4127"/>
              <a:gd name="adj2" fmla="val 71981"/>
              <a:gd name="adj3" fmla="val 16667"/>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idx="4294967295"/>
          </p:nvPr>
        </p:nvSpPr>
        <p:spPr>
          <a:xfrm>
            <a:off x="522000" y="594000"/>
            <a:ext cx="8100000" cy="699102"/>
          </a:xfrm>
          <a:prstGeom prst="rect">
            <a:avLst/>
          </a:prstGeom>
        </p:spPr>
        <p:txBody>
          <a:bodyPr/>
          <a:lstStyle/>
          <a:p>
            <a:pPr algn="ctr"/>
            <a:r>
              <a:rPr kumimoji="1" lang="ja-JP" altLang="en-US" sz="5000" b="1" dirty="0">
                <a:solidFill>
                  <a:srgbClr val="002060"/>
                </a:solidFill>
                <a:latin typeface="メイリオ 見出し"/>
              </a:rPr>
              <a:t>考えてみよう</a:t>
            </a:r>
            <a:r>
              <a:rPr kumimoji="1" lang="en-US" altLang="ja-JP" sz="5000" b="1" dirty="0">
                <a:solidFill>
                  <a:srgbClr val="002060"/>
                </a:solidFill>
                <a:latin typeface="メイリオ 見出し"/>
              </a:rPr>
              <a:t>!!</a:t>
            </a:r>
            <a:endParaRPr kumimoji="1" lang="ja-JP" altLang="en-US" sz="5000" b="1" dirty="0">
              <a:solidFill>
                <a:srgbClr val="002060"/>
              </a:solidFill>
              <a:latin typeface="メイリオ 見出し"/>
            </a:endParaRPr>
          </a:p>
          <a:p>
            <a:pPr algn="ctr"/>
            <a:endParaRPr kumimoji="1" lang="ja-JP" altLang="en-US" b="1" dirty="0">
              <a:latin typeface="メイリオ 見出し"/>
            </a:endParaRPr>
          </a:p>
        </p:txBody>
      </p:sp>
      <p:sp>
        <p:nvSpPr>
          <p:cNvPr id="4" name="テキスト ボックス 3"/>
          <p:cNvSpPr txBox="1"/>
          <p:nvPr/>
        </p:nvSpPr>
        <p:spPr>
          <a:xfrm>
            <a:off x="1655177" y="1454290"/>
            <a:ext cx="5833648" cy="1154162"/>
          </a:xfrm>
          <a:prstGeom prst="rect">
            <a:avLst/>
          </a:prstGeom>
          <a:noFill/>
        </p:spPr>
        <p:txBody>
          <a:bodyPr wrap="none" rtlCol="0">
            <a:spAutoFit/>
          </a:bodyPr>
          <a:lstStyle/>
          <a:p>
            <a:pPr algn="ctr">
              <a:lnSpc>
                <a:spcPct val="150000"/>
              </a:lnSpc>
            </a:pPr>
            <a:r>
              <a:rPr lang="ja-JP" altLang="en-US" sz="2400" b="1" dirty="0">
                <a:solidFill>
                  <a:srgbClr val="FF0000"/>
                </a:solidFill>
                <a:latin typeface="+mj-ea"/>
                <a:cs typeface="Meiryo UI" panose="020B0604030504040204" pitchFamily="50" charset="-128"/>
              </a:rPr>
              <a:t>たばこを吸うことは</a:t>
            </a:r>
          </a:p>
          <a:p>
            <a:pPr algn="ctr">
              <a:lnSpc>
                <a:spcPct val="150000"/>
              </a:lnSpc>
            </a:pPr>
            <a:r>
              <a:rPr lang="en-US" altLang="ja-JP" sz="2400" b="1" dirty="0">
                <a:solidFill>
                  <a:srgbClr val="FF0000"/>
                </a:solidFill>
                <a:latin typeface="+mj-ea"/>
                <a:cs typeface="Meiryo UI" panose="020B0604030504040204" pitchFamily="50" charset="-128"/>
              </a:rPr>
              <a:t>20</a:t>
            </a:r>
            <a:r>
              <a:rPr lang="ja-JP" altLang="en-US" sz="2400" b="1" dirty="0" err="1">
                <a:solidFill>
                  <a:srgbClr val="FF0000"/>
                </a:solidFill>
                <a:latin typeface="+mj-ea"/>
                <a:cs typeface="Meiryo UI" panose="020B0604030504040204" pitchFamily="50" charset="-128"/>
              </a:rPr>
              <a:t>さい</a:t>
            </a:r>
            <a:r>
              <a:rPr lang="ja-JP" altLang="en-US" sz="2400" b="1" dirty="0">
                <a:solidFill>
                  <a:srgbClr val="FF0000"/>
                </a:solidFill>
                <a:latin typeface="+mj-ea"/>
                <a:cs typeface="Meiryo UI" panose="020B0604030504040204" pitchFamily="50" charset="-128"/>
              </a:rPr>
              <a:t>以上は法律で禁止されていません</a:t>
            </a:r>
          </a:p>
        </p:txBody>
      </p:sp>
      <p:sp>
        <p:nvSpPr>
          <p:cNvPr id="3" name="テキスト ボックス 2"/>
          <p:cNvSpPr txBox="1"/>
          <p:nvPr/>
        </p:nvSpPr>
        <p:spPr>
          <a:xfrm>
            <a:off x="642959" y="2943902"/>
            <a:ext cx="3939507" cy="1963999"/>
          </a:xfrm>
          <a:prstGeom prst="rect">
            <a:avLst/>
          </a:prstGeom>
          <a:noFill/>
        </p:spPr>
        <p:txBody>
          <a:bodyPr wrap="square" rtlCol="0">
            <a:spAutoFit/>
          </a:bodyPr>
          <a:lstStyle/>
          <a:p>
            <a:pPr>
              <a:lnSpc>
                <a:spcPts val="3700"/>
              </a:lnSpc>
            </a:pPr>
            <a:r>
              <a:rPr lang="ja-JP" altLang="en-US" sz="2400" b="1" dirty="0">
                <a:solidFill>
                  <a:schemeClr val="bg1"/>
                </a:solidFill>
                <a:latin typeface="+mj-ea"/>
                <a:ea typeface="+mj-ea"/>
                <a:cs typeface="Meiryo UI" panose="020B0604030504040204" pitchFamily="50" charset="-128"/>
              </a:rPr>
              <a:t>あなたは　</a:t>
            </a:r>
            <a:endParaRPr lang="en-US" altLang="ja-JP" sz="2400" b="1" dirty="0">
              <a:solidFill>
                <a:schemeClr val="bg1"/>
              </a:solidFill>
              <a:latin typeface="+mj-ea"/>
              <a:ea typeface="+mj-ea"/>
              <a:cs typeface="Meiryo UI" panose="020B0604030504040204" pitchFamily="50" charset="-128"/>
            </a:endParaRPr>
          </a:p>
          <a:p>
            <a:pPr>
              <a:lnSpc>
                <a:spcPts val="3700"/>
              </a:lnSpc>
            </a:pPr>
            <a:r>
              <a:rPr lang="ja-JP" altLang="en-US" sz="2400" b="1" dirty="0">
                <a:solidFill>
                  <a:schemeClr val="bg1"/>
                </a:solidFill>
                <a:latin typeface="+mj-ea"/>
                <a:ea typeface="+mj-ea"/>
                <a:cs typeface="Meiryo UI" panose="020B0604030504040204" pitchFamily="50" charset="-128"/>
              </a:rPr>
              <a:t>大人になったらたばこを</a:t>
            </a:r>
            <a:endParaRPr lang="en-US" altLang="ja-JP" sz="2400" b="1" dirty="0">
              <a:solidFill>
                <a:schemeClr val="bg1"/>
              </a:solidFill>
              <a:latin typeface="+mj-ea"/>
              <a:ea typeface="+mj-ea"/>
              <a:cs typeface="Meiryo UI" panose="020B0604030504040204" pitchFamily="50" charset="-128"/>
            </a:endParaRPr>
          </a:p>
          <a:p>
            <a:pPr>
              <a:lnSpc>
                <a:spcPts val="3700"/>
              </a:lnSpc>
            </a:pPr>
            <a:r>
              <a:rPr lang="ja-JP" altLang="en-US" sz="2400" b="1" dirty="0">
                <a:solidFill>
                  <a:schemeClr val="bg1"/>
                </a:solidFill>
                <a:latin typeface="+mj-ea"/>
                <a:ea typeface="+mj-ea"/>
                <a:cs typeface="Meiryo UI" panose="020B0604030504040204" pitchFamily="50" charset="-128"/>
              </a:rPr>
              <a:t>吸いたいと</a:t>
            </a:r>
            <a:endParaRPr lang="en-US" altLang="ja-JP" sz="2400" b="1" dirty="0">
              <a:solidFill>
                <a:schemeClr val="bg1"/>
              </a:solidFill>
              <a:latin typeface="+mj-ea"/>
              <a:ea typeface="+mj-ea"/>
              <a:cs typeface="Meiryo UI" panose="020B0604030504040204" pitchFamily="50" charset="-128"/>
            </a:endParaRPr>
          </a:p>
          <a:p>
            <a:pPr>
              <a:lnSpc>
                <a:spcPts val="3700"/>
              </a:lnSpc>
            </a:pPr>
            <a:r>
              <a:rPr lang="ja-JP" altLang="en-US" sz="2400" b="1" dirty="0">
                <a:solidFill>
                  <a:schemeClr val="bg1"/>
                </a:solidFill>
                <a:latin typeface="+mj-ea"/>
                <a:ea typeface="+mj-ea"/>
                <a:cs typeface="Meiryo UI" panose="020B0604030504040204" pitchFamily="50" charset="-128"/>
              </a:rPr>
              <a:t>思いますか？</a:t>
            </a:r>
          </a:p>
        </p:txBody>
      </p:sp>
      <p:sp>
        <p:nvSpPr>
          <p:cNvPr id="8" name="テキスト ボックス 7"/>
          <p:cNvSpPr txBox="1"/>
          <p:nvPr/>
        </p:nvSpPr>
        <p:spPr>
          <a:xfrm>
            <a:off x="4639379" y="2951522"/>
            <a:ext cx="3939507" cy="2544286"/>
          </a:xfrm>
          <a:prstGeom prst="rect">
            <a:avLst/>
          </a:prstGeom>
          <a:noFill/>
        </p:spPr>
        <p:txBody>
          <a:bodyPr wrap="square" rtlCol="0">
            <a:spAutoFit/>
          </a:bodyPr>
          <a:lstStyle/>
          <a:p>
            <a:pPr>
              <a:lnSpc>
                <a:spcPts val="3200"/>
              </a:lnSpc>
            </a:pPr>
            <a:r>
              <a:rPr lang="ja-JP" altLang="en-US" sz="2400" b="1" spc="-150" dirty="0">
                <a:solidFill>
                  <a:schemeClr val="bg1"/>
                </a:solidFill>
                <a:latin typeface="+mj-ea"/>
                <a:ea typeface="+mj-ea"/>
                <a:cs typeface="Meiryo UI" panose="020B0604030504040204" pitchFamily="50" charset="-128"/>
              </a:rPr>
              <a:t>たばこを吸っている大人へ、</a:t>
            </a:r>
          </a:p>
          <a:p>
            <a:pPr>
              <a:lnSpc>
                <a:spcPts val="3200"/>
              </a:lnSpc>
            </a:pPr>
            <a:r>
              <a:rPr lang="ja-JP" altLang="en-US" sz="2400" b="1" spc="-150" dirty="0">
                <a:solidFill>
                  <a:schemeClr val="bg1"/>
                </a:solidFill>
                <a:latin typeface="+mj-ea"/>
                <a:ea typeface="+mj-ea"/>
                <a:cs typeface="Meiryo UI" panose="020B0604030504040204" pitchFamily="50" charset="-128"/>
              </a:rPr>
              <a:t>メッセージや</a:t>
            </a:r>
            <a:endParaRPr lang="en-US" altLang="ja-JP" sz="2400" b="1" spc="-150" dirty="0">
              <a:solidFill>
                <a:schemeClr val="bg1"/>
              </a:solidFill>
              <a:latin typeface="+mj-ea"/>
              <a:ea typeface="+mj-ea"/>
              <a:cs typeface="Meiryo UI" panose="020B0604030504040204" pitchFamily="50" charset="-128"/>
            </a:endParaRPr>
          </a:p>
          <a:p>
            <a:pPr>
              <a:lnSpc>
                <a:spcPts val="3200"/>
              </a:lnSpc>
            </a:pPr>
            <a:r>
              <a:rPr lang="ja-JP" altLang="en-US" sz="2400" b="1" spc="-150" dirty="0">
                <a:solidFill>
                  <a:schemeClr val="bg1"/>
                </a:solidFill>
                <a:latin typeface="+mj-ea"/>
                <a:ea typeface="+mj-ea"/>
                <a:cs typeface="Meiryo UI" panose="020B0604030504040204" pitchFamily="50" charset="-128"/>
              </a:rPr>
              <a:t>アドバイスをするとしたら、</a:t>
            </a:r>
          </a:p>
          <a:p>
            <a:pPr>
              <a:lnSpc>
                <a:spcPts val="3200"/>
              </a:lnSpc>
            </a:pPr>
            <a:r>
              <a:rPr lang="ja-JP" altLang="en-US" sz="2400" b="1" spc="-150" dirty="0">
                <a:solidFill>
                  <a:schemeClr val="bg1"/>
                </a:solidFill>
                <a:latin typeface="+mj-ea"/>
                <a:ea typeface="+mj-ea"/>
                <a:cs typeface="Meiryo UI" panose="020B0604030504040204" pitchFamily="50" charset="-128"/>
              </a:rPr>
              <a:t>どのようなことを</a:t>
            </a:r>
            <a:endParaRPr lang="en-US" altLang="ja-JP" sz="2400" b="1" spc="-150" dirty="0">
              <a:solidFill>
                <a:schemeClr val="bg1"/>
              </a:solidFill>
              <a:latin typeface="+mj-ea"/>
              <a:ea typeface="+mj-ea"/>
              <a:cs typeface="Meiryo UI" panose="020B0604030504040204" pitchFamily="50" charset="-128"/>
            </a:endParaRPr>
          </a:p>
          <a:p>
            <a:pPr>
              <a:lnSpc>
                <a:spcPts val="3200"/>
              </a:lnSpc>
            </a:pPr>
            <a:r>
              <a:rPr lang="ja-JP" altLang="en-US" sz="2400" b="1" spc="-150" dirty="0">
                <a:solidFill>
                  <a:schemeClr val="bg1"/>
                </a:solidFill>
                <a:latin typeface="+mj-ea"/>
                <a:ea typeface="+mj-ea"/>
                <a:cs typeface="Meiryo UI" panose="020B0604030504040204" pitchFamily="50" charset="-128"/>
              </a:rPr>
              <a:t>伝えたいですか？</a:t>
            </a:r>
          </a:p>
          <a:p>
            <a:r>
              <a:rPr lang="ja-JP" altLang="en-US" sz="2600" b="1" spc="-150" dirty="0">
                <a:solidFill>
                  <a:schemeClr val="bg1"/>
                </a:solidFill>
                <a:latin typeface="+mj-ea"/>
                <a:ea typeface="+mj-ea"/>
                <a:cs typeface="Meiryo UI" panose="020B0604030504040204" pitchFamily="50" charset="-128"/>
              </a:rPr>
              <a:t>　</a:t>
            </a:r>
          </a:p>
        </p:txBody>
      </p:sp>
      <p:sp>
        <p:nvSpPr>
          <p:cNvPr id="10" name="テキスト ボックス 9"/>
          <p:cNvSpPr txBox="1"/>
          <p:nvPr/>
        </p:nvSpPr>
        <p:spPr>
          <a:xfrm>
            <a:off x="3652331" y="1957486"/>
            <a:ext cx="748923" cy="261610"/>
          </a:xfrm>
          <a:prstGeom prst="rect">
            <a:avLst/>
          </a:prstGeom>
          <a:noFill/>
        </p:spPr>
        <p:txBody>
          <a:bodyPr wrap="none" rtlCol="0">
            <a:spAutoFit/>
          </a:bodyPr>
          <a:lstStyle/>
          <a:p>
            <a:r>
              <a:rPr lang="ja-JP" altLang="en-US" sz="1100" b="1" dirty="0">
                <a:solidFill>
                  <a:srgbClr val="FF0000"/>
                </a:solidFill>
                <a:latin typeface="+mj-ea"/>
                <a:ea typeface="+mj-ea"/>
              </a:rPr>
              <a:t>ほうりつ</a:t>
            </a:r>
            <a:endParaRPr kumimoji="1" lang="ja-JP" altLang="en-US" sz="1100" b="1" dirty="0">
              <a:solidFill>
                <a:srgbClr val="FF0000"/>
              </a:solidFill>
              <a:latin typeface="+mj-ea"/>
              <a:ea typeface="+mj-ea"/>
            </a:endParaRPr>
          </a:p>
        </p:txBody>
      </p:sp>
      <p:sp>
        <p:nvSpPr>
          <p:cNvPr id="11" name="テキスト ボックス 10"/>
          <p:cNvSpPr txBox="1"/>
          <p:nvPr/>
        </p:nvSpPr>
        <p:spPr>
          <a:xfrm>
            <a:off x="4608899" y="1967241"/>
            <a:ext cx="607859" cy="261610"/>
          </a:xfrm>
          <a:prstGeom prst="rect">
            <a:avLst/>
          </a:prstGeom>
          <a:noFill/>
        </p:spPr>
        <p:txBody>
          <a:bodyPr wrap="none" rtlCol="0">
            <a:spAutoFit/>
          </a:bodyPr>
          <a:lstStyle/>
          <a:p>
            <a:r>
              <a:rPr lang="ja-JP" altLang="en-US" sz="1100" b="1" dirty="0">
                <a:solidFill>
                  <a:srgbClr val="FF0000"/>
                </a:solidFill>
                <a:latin typeface="+mj-ea"/>
                <a:ea typeface="+mj-ea"/>
              </a:rPr>
              <a:t>きんし</a:t>
            </a:r>
            <a:endParaRPr kumimoji="1" lang="ja-JP" altLang="en-US" sz="1100" b="1" dirty="0">
              <a:solidFill>
                <a:srgbClr val="FF0000"/>
              </a:solidFill>
              <a:latin typeface="+mj-ea"/>
              <a:ea typeface="+mj-ea"/>
            </a:endParaRPr>
          </a:p>
        </p:txBody>
      </p:sp>
      <p:pic>
        <p:nvPicPr>
          <p:cNvPr id="19" name="図 18">
            <a:extLst>
              <a:ext uri="{FF2B5EF4-FFF2-40B4-BE49-F238E27FC236}">
                <a16:creationId xmlns:a16="http://schemas.microsoft.com/office/drawing/2014/main" id="{98392923-568E-4B57-8612-D1B5621219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081"/>
          <a:stretch/>
        </p:blipFill>
        <p:spPr>
          <a:xfrm>
            <a:off x="2450831" y="4383377"/>
            <a:ext cx="1401141" cy="2191828"/>
          </a:xfrm>
          <a:prstGeom prst="rect">
            <a:avLst/>
          </a:prstGeom>
          <a:effectLst>
            <a:glow rad="101600">
              <a:schemeClr val="bg1">
                <a:alpha val="40000"/>
              </a:schemeClr>
            </a:glow>
          </a:effectLst>
        </p:spPr>
      </p:pic>
      <p:pic>
        <p:nvPicPr>
          <p:cNvPr id="22" name="図 21" descr="テキスト が含まれている画像&#10;&#10;自動的に生成された説明">
            <a:extLst>
              <a:ext uri="{FF2B5EF4-FFF2-40B4-BE49-F238E27FC236}">
                <a16:creationId xmlns:a16="http://schemas.microsoft.com/office/drawing/2014/main" id="{7944D53A-5EC8-45B8-AAFC-7D7ECDA048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491"/>
          <a:stretch/>
        </p:blipFill>
        <p:spPr>
          <a:xfrm>
            <a:off x="7050083" y="4220133"/>
            <a:ext cx="1593022" cy="2339101"/>
          </a:xfrm>
          <a:prstGeom prst="rect">
            <a:avLst/>
          </a:prstGeom>
          <a:effectLst>
            <a:glow rad="101600">
              <a:schemeClr val="bg1">
                <a:alpha val="40000"/>
              </a:schemeClr>
            </a:glow>
          </a:effectLst>
        </p:spPr>
      </p:pic>
      <p:sp>
        <p:nvSpPr>
          <p:cNvPr id="12" name="テキスト ボックス 11">
            <a:extLst>
              <a:ext uri="{FF2B5EF4-FFF2-40B4-BE49-F238E27FC236}">
                <a16:creationId xmlns:a16="http://schemas.microsoft.com/office/drawing/2014/main" id="{D8302B8B-E49A-4ED0-BC04-AB90EDCC338C}"/>
              </a:ext>
            </a:extLst>
          </p:cNvPr>
          <p:cNvSpPr txBox="1"/>
          <p:nvPr/>
        </p:nvSpPr>
        <p:spPr>
          <a:xfrm>
            <a:off x="4414331" y="1437891"/>
            <a:ext cx="325730" cy="261610"/>
          </a:xfrm>
          <a:prstGeom prst="rect">
            <a:avLst/>
          </a:prstGeom>
          <a:noFill/>
        </p:spPr>
        <p:txBody>
          <a:bodyPr wrap="none" rtlCol="0">
            <a:spAutoFit/>
          </a:bodyPr>
          <a:lstStyle/>
          <a:p>
            <a:r>
              <a:rPr lang="ja-JP" altLang="en-US" sz="1100" b="1" dirty="0">
                <a:solidFill>
                  <a:srgbClr val="FF0000"/>
                </a:solidFill>
                <a:latin typeface="+mj-ea"/>
                <a:ea typeface="+mj-ea"/>
              </a:rPr>
              <a:t>す</a:t>
            </a:r>
            <a:endParaRPr kumimoji="1" lang="ja-JP" altLang="en-US" sz="1100" b="1" dirty="0">
              <a:solidFill>
                <a:srgbClr val="FF0000"/>
              </a:solidFill>
              <a:latin typeface="+mj-ea"/>
              <a:ea typeface="+mj-ea"/>
            </a:endParaRPr>
          </a:p>
        </p:txBody>
      </p:sp>
      <p:sp>
        <p:nvSpPr>
          <p:cNvPr id="13" name="テキスト ボックス 12">
            <a:extLst>
              <a:ext uri="{FF2B5EF4-FFF2-40B4-BE49-F238E27FC236}">
                <a16:creationId xmlns:a16="http://schemas.microsoft.com/office/drawing/2014/main" id="{E5C80E81-22C1-4356-93BF-AB2CC754B0BC}"/>
              </a:ext>
            </a:extLst>
          </p:cNvPr>
          <p:cNvSpPr txBox="1"/>
          <p:nvPr/>
        </p:nvSpPr>
        <p:spPr>
          <a:xfrm>
            <a:off x="751101" y="3808894"/>
            <a:ext cx="325730" cy="261610"/>
          </a:xfrm>
          <a:prstGeom prst="rect">
            <a:avLst/>
          </a:prstGeom>
          <a:noFill/>
        </p:spPr>
        <p:txBody>
          <a:bodyPr wrap="none" rtlCol="0">
            <a:spAutoFit/>
          </a:bodyPr>
          <a:lstStyle/>
          <a:p>
            <a:r>
              <a:rPr lang="ja-JP" altLang="en-US" sz="1100" b="1" dirty="0">
                <a:solidFill>
                  <a:schemeClr val="bg1"/>
                </a:solidFill>
                <a:latin typeface="+mj-ea"/>
                <a:ea typeface="+mj-ea"/>
              </a:rPr>
              <a:t>す</a:t>
            </a:r>
            <a:endParaRPr kumimoji="1" lang="ja-JP" altLang="en-US" sz="1100" b="1" dirty="0">
              <a:solidFill>
                <a:schemeClr val="bg1"/>
              </a:solidFill>
              <a:latin typeface="+mj-ea"/>
              <a:ea typeface="+mj-ea"/>
            </a:endParaRPr>
          </a:p>
        </p:txBody>
      </p:sp>
      <p:sp>
        <p:nvSpPr>
          <p:cNvPr id="15" name="テキスト ボックス 14">
            <a:extLst>
              <a:ext uri="{FF2B5EF4-FFF2-40B4-BE49-F238E27FC236}">
                <a16:creationId xmlns:a16="http://schemas.microsoft.com/office/drawing/2014/main" id="{DC6C7840-4F29-40A8-9BBA-2488ADB1491B}"/>
              </a:ext>
            </a:extLst>
          </p:cNvPr>
          <p:cNvSpPr txBox="1"/>
          <p:nvPr/>
        </p:nvSpPr>
        <p:spPr>
          <a:xfrm>
            <a:off x="5868175" y="2828337"/>
            <a:ext cx="325730" cy="261610"/>
          </a:xfrm>
          <a:prstGeom prst="rect">
            <a:avLst/>
          </a:prstGeom>
          <a:noFill/>
        </p:spPr>
        <p:txBody>
          <a:bodyPr wrap="none" rtlCol="0">
            <a:spAutoFit/>
          </a:bodyPr>
          <a:lstStyle/>
          <a:p>
            <a:r>
              <a:rPr lang="ja-JP" altLang="en-US" sz="1100" b="1" dirty="0">
                <a:solidFill>
                  <a:schemeClr val="bg1"/>
                </a:solidFill>
                <a:latin typeface="+mj-ea"/>
                <a:ea typeface="+mj-ea"/>
              </a:rPr>
              <a:t>す</a:t>
            </a:r>
            <a:endParaRPr kumimoji="1" lang="ja-JP" altLang="en-US" sz="1100" b="1" dirty="0">
              <a:solidFill>
                <a:schemeClr val="bg1"/>
              </a:solidFill>
              <a:latin typeface="+mj-ea"/>
              <a:ea typeface="+mj-ea"/>
            </a:endParaRPr>
          </a:p>
        </p:txBody>
      </p:sp>
    </p:spTree>
    <p:extLst>
      <p:ext uri="{BB962C8B-B14F-4D97-AF65-F5344CB8AC3E}">
        <p14:creationId xmlns:p14="http://schemas.microsoft.com/office/powerpoint/2010/main" val="44639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22000" y="594000"/>
            <a:ext cx="8100000" cy="900112"/>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kumimoji="1" lang="ja-JP" altLang="en-US" sz="4800" b="1" dirty="0">
                <a:solidFill>
                  <a:srgbClr val="002060"/>
                </a:solidFill>
                <a:latin typeface="+mn-ea"/>
                <a:ea typeface="+mn-ea"/>
                <a:cs typeface="Meiryo UI" panose="020B0604030504040204" pitchFamily="50" charset="-128"/>
              </a:rPr>
              <a:t>たばこを吸っていると</a:t>
            </a:r>
          </a:p>
        </p:txBody>
      </p:sp>
      <p:sp>
        <p:nvSpPr>
          <p:cNvPr id="3" name="テキスト ボックス 2"/>
          <p:cNvSpPr txBox="1"/>
          <p:nvPr/>
        </p:nvSpPr>
        <p:spPr>
          <a:xfrm>
            <a:off x="540000" y="2123010"/>
            <a:ext cx="5400000" cy="1200329"/>
          </a:xfrm>
          <a:prstGeom prst="rect">
            <a:avLst/>
          </a:prstGeom>
          <a:noFill/>
        </p:spPr>
        <p:txBody>
          <a:bodyPr wrap="square" rtlCol="0">
            <a:spAutoFit/>
          </a:bodyPr>
          <a:lstStyle/>
          <a:p>
            <a:r>
              <a:rPr kumimoji="1" lang="ja-JP" altLang="en-US" sz="3600" dirty="0">
                <a:solidFill>
                  <a:srgbClr val="002060"/>
                </a:solidFill>
                <a:latin typeface="+mj-ea"/>
                <a:ea typeface="+mj-ea"/>
                <a:cs typeface="Meiryo UI" panose="020B0604030504040204" pitchFamily="50" charset="-128"/>
              </a:rPr>
              <a:t>① 歯がよごれて、</a:t>
            </a:r>
            <a:endParaRPr lang="en-US" altLang="ja-JP" sz="3600" dirty="0">
              <a:solidFill>
                <a:srgbClr val="002060"/>
              </a:solidFill>
              <a:latin typeface="+mj-ea"/>
              <a:ea typeface="+mj-ea"/>
              <a:cs typeface="Meiryo UI" panose="020B0604030504040204" pitchFamily="50" charset="-128"/>
            </a:endParaRPr>
          </a:p>
          <a:p>
            <a:r>
              <a:rPr kumimoji="1" lang="ja-JP" altLang="en-US" sz="3600" dirty="0">
                <a:solidFill>
                  <a:srgbClr val="002060"/>
                </a:solidFill>
                <a:latin typeface="+mj-ea"/>
                <a:ea typeface="+mj-ea"/>
                <a:cs typeface="Meiryo UI" panose="020B0604030504040204" pitchFamily="50" charset="-128"/>
              </a:rPr>
              <a:t>　　 いやなにおいがする</a:t>
            </a:r>
            <a:r>
              <a:rPr lang="ja-JP" altLang="en-US" sz="3600" dirty="0">
                <a:solidFill>
                  <a:srgbClr val="002060"/>
                </a:solidFill>
                <a:latin typeface="+mj-ea"/>
                <a:ea typeface="+mj-ea"/>
                <a:cs typeface="Meiryo UI" panose="020B0604030504040204" pitchFamily="50" charset="-128"/>
              </a:rPr>
              <a:t>。</a:t>
            </a:r>
            <a:endParaRPr kumimoji="1" lang="ja-JP" altLang="en-US" sz="3600" dirty="0">
              <a:solidFill>
                <a:srgbClr val="002060"/>
              </a:solidFill>
              <a:latin typeface="+mj-ea"/>
              <a:ea typeface="+mj-ea"/>
              <a:cs typeface="Meiryo UI" panose="020B0604030504040204" pitchFamily="50" charset="-128"/>
            </a:endParaRPr>
          </a:p>
        </p:txBody>
      </p:sp>
      <p:grpSp>
        <p:nvGrpSpPr>
          <p:cNvPr id="6" name="グループ化 5"/>
          <p:cNvGrpSpPr/>
          <p:nvPr/>
        </p:nvGrpSpPr>
        <p:grpSpPr>
          <a:xfrm>
            <a:off x="540000" y="3924157"/>
            <a:ext cx="5400000" cy="891273"/>
            <a:chOff x="540000" y="3924157"/>
            <a:chExt cx="5400000" cy="891273"/>
          </a:xfrm>
        </p:grpSpPr>
        <p:sp>
          <p:nvSpPr>
            <p:cNvPr id="4" name="テキスト ボックス 3"/>
            <p:cNvSpPr txBox="1"/>
            <p:nvPr/>
          </p:nvSpPr>
          <p:spPr>
            <a:xfrm>
              <a:off x="1085170" y="3924157"/>
              <a:ext cx="792088" cy="353943"/>
            </a:xfrm>
            <a:prstGeom prst="rect">
              <a:avLst/>
            </a:prstGeom>
            <a:noFill/>
          </p:spPr>
          <p:txBody>
            <a:bodyPr wrap="square" rtlCol="0">
              <a:spAutoFit/>
            </a:bodyPr>
            <a:lstStyle/>
            <a:p>
              <a:pPr algn="ctr"/>
              <a:r>
                <a:rPr kumimoji="1" lang="ja-JP" altLang="en-US" sz="1700" dirty="0">
                  <a:solidFill>
                    <a:srgbClr val="002060"/>
                  </a:solidFill>
                  <a:latin typeface="+mn-ea"/>
                </a:rPr>
                <a:t>はい</a:t>
              </a:r>
            </a:p>
          </p:txBody>
        </p:sp>
        <p:sp>
          <p:nvSpPr>
            <p:cNvPr id="11" name="テキスト ボックス 10"/>
            <p:cNvSpPr txBox="1"/>
            <p:nvPr/>
          </p:nvSpPr>
          <p:spPr>
            <a:xfrm>
              <a:off x="540000" y="4169099"/>
              <a:ext cx="5400000" cy="646331"/>
            </a:xfrm>
            <a:prstGeom prst="rect">
              <a:avLst/>
            </a:prstGeom>
            <a:noFill/>
          </p:spPr>
          <p:txBody>
            <a:bodyPr wrap="square" rtlCol="0">
              <a:spAutoFit/>
            </a:bodyPr>
            <a:lstStyle/>
            <a:p>
              <a:r>
                <a:rPr lang="ja-JP" altLang="en-US" sz="3600" dirty="0">
                  <a:solidFill>
                    <a:srgbClr val="002060"/>
                  </a:solidFill>
                  <a:latin typeface="+mj-ea"/>
                  <a:cs typeface="Meiryo UI" panose="020B0604030504040204" pitchFamily="50" charset="-128"/>
                </a:rPr>
                <a:t>② 肺の病気になりやすい。</a:t>
              </a:r>
            </a:p>
          </p:txBody>
        </p:sp>
      </p:gr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649" y="4989104"/>
            <a:ext cx="1953772" cy="1344171"/>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2C7D210C-D48E-4936-B3C4-D22DF6ECE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433" y="4368736"/>
            <a:ext cx="2157511" cy="2071483"/>
          </a:xfrm>
          <a:prstGeom prst="rect">
            <a:avLst/>
          </a:prstGeom>
        </p:spPr>
      </p:pic>
      <p:pic>
        <p:nvPicPr>
          <p:cNvPr id="7" name="図 6">
            <a:extLst>
              <a:ext uri="{FF2B5EF4-FFF2-40B4-BE49-F238E27FC236}">
                <a16:creationId xmlns:a16="http://schemas.microsoft.com/office/drawing/2014/main" id="{B3563A47-7EE4-4322-93FE-0199AEE34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471" y="1785523"/>
            <a:ext cx="1740899" cy="2291801"/>
          </a:xfrm>
          <a:prstGeom prst="rect">
            <a:avLst/>
          </a:prstGeom>
        </p:spPr>
      </p:pic>
      <p:sp>
        <p:nvSpPr>
          <p:cNvPr id="5" name="テキスト ボックス 4">
            <a:extLst>
              <a:ext uri="{FF2B5EF4-FFF2-40B4-BE49-F238E27FC236}">
                <a16:creationId xmlns:a16="http://schemas.microsoft.com/office/drawing/2014/main" id="{1EC54423-F30E-4EE8-9A4F-ACD10D9C6A7B}"/>
              </a:ext>
            </a:extLst>
          </p:cNvPr>
          <p:cNvSpPr txBox="1"/>
          <p:nvPr/>
        </p:nvSpPr>
        <p:spPr>
          <a:xfrm>
            <a:off x="4069080" y="382439"/>
            <a:ext cx="415498" cy="307777"/>
          </a:xfrm>
          <a:prstGeom prst="rect">
            <a:avLst/>
          </a:prstGeom>
          <a:noFill/>
        </p:spPr>
        <p:txBody>
          <a:bodyPr wrap="square" rtlCol="0">
            <a:spAutoFit/>
          </a:bodyPr>
          <a:lstStyle/>
          <a:p>
            <a:r>
              <a:rPr kumimoji="1" lang="ja-JP" altLang="en-US" sz="1400" b="1" dirty="0">
                <a:solidFill>
                  <a:srgbClr val="002060"/>
                </a:solidFill>
                <a:latin typeface="+mj-ea"/>
                <a:ea typeface="+mj-ea"/>
              </a:rPr>
              <a:t>す</a:t>
            </a:r>
          </a:p>
        </p:txBody>
      </p:sp>
    </p:spTree>
    <p:extLst>
      <p:ext uri="{BB962C8B-B14F-4D97-AF65-F5344CB8AC3E}">
        <p14:creationId xmlns:p14="http://schemas.microsoft.com/office/powerpoint/2010/main" val="89830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22000" y="594000"/>
            <a:ext cx="8100000" cy="900112"/>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kumimoji="1" lang="ja-JP" altLang="en-US" sz="4800" b="1" dirty="0">
                <a:solidFill>
                  <a:srgbClr val="002060"/>
                </a:solidFill>
                <a:latin typeface="+mn-ea"/>
                <a:ea typeface="+mn-ea"/>
                <a:cs typeface="Meiryo UI" panose="020B0604030504040204" pitchFamily="50" charset="-128"/>
              </a:rPr>
              <a:t>たばこを吸っていると</a:t>
            </a:r>
          </a:p>
        </p:txBody>
      </p:sp>
      <p:sp>
        <p:nvSpPr>
          <p:cNvPr id="10" name="テキスト ボックス 9"/>
          <p:cNvSpPr txBox="1"/>
          <p:nvPr/>
        </p:nvSpPr>
        <p:spPr>
          <a:xfrm>
            <a:off x="540000" y="2203912"/>
            <a:ext cx="5400000" cy="646331"/>
          </a:xfrm>
          <a:prstGeom prst="rect">
            <a:avLst/>
          </a:prstGeom>
          <a:noFill/>
        </p:spPr>
        <p:txBody>
          <a:bodyPr wrap="square" rtlCol="0">
            <a:spAutoFit/>
          </a:bodyPr>
          <a:lstStyle/>
          <a:p>
            <a:r>
              <a:rPr lang="ja-JP" altLang="en-US" sz="3600" dirty="0">
                <a:solidFill>
                  <a:srgbClr val="002060"/>
                </a:solidFill>
                <a:latin typeface="+mj-ea"/>
                <a:cs typeface="Meiryo UI" panose="020B0604030504040204" pitchFamily="50" charset="-128"/>
              </a:rPr>
              <a:t>③ がんになりやすい。</a:t>
            </a:r>
          </a:p>
        </p:txBody>
      </p:sp>
      <p:sp>
        <p:nvSpPr>
          <p:cNvPr id="11" name="テキスト ボックス 10"/>
          <p:cNvSpPr txBox="1"/>
          <p:nvPr/>
        </p:nvSpPr>
        <p:spPr>
          <a:xfrm>
            <a:off x="540000" y="4108126"/>
            <a:ext cx="5400000" cy="1200329"/>
          </a:xfrm>
          <a:prstGeom prst="rect">
            <a:avLst/>
          </a:prstGeom>
          <a:noFill/>
        </p:spPr>
        <p:txBody>
          <a:bodyPr wrap="square" rtlCol="0">
            <a:spAutoFit/>
          </a:bodyPr>
          <a:lstStyle/>
          <a:p>
            <a:r>
              <a:rPr lang="ja-JP" altLang="en-US" sz="3600" dirty="0">
                <a:solidFill>
                  <a:srgbClr val="002060"/>
                </a:solidFill>
                <a:latin typeface="+mj-ea"/>
                <a:cs typeface="Meiryo UI" panose="020B0604030504040204" pitchFamily="50" charset="-128"/>
              </a:rPr>
              <a:t>④ 赤ちゃんが</a:t>
            </a:r>
            <a:endParaRPr lang="en-US" altLang="ja-JP" sz="3600" dirty="0">
              <a:solidFill>
                <a:srgbClr val="002060"/>
              </a:solidFill>
              <a:latin typeface="+mj-ea"/>
              <a:cs typeface="Meiryo UI" panose="020B0604030504040204" pitchFamily="50" charset="-128"/>
            </a:endParaRPr>
          </a:p>
          <a:p>
            <a:r>
              <a:rPr lang="ja-JP" altLang="en-US" sz="3600" dirty="0">
                <a:solidFill>
                  <a:srgbClr val="002060"/>
                </a:solidFill>
                <a:latin typeface="+mj-ea"/>
                <a:cs typeface="Meiryo UI" panose="020B0604030504040204" pitchFamily="50" charset="-128"/>
              </a:rPr>
              <a:t>　</a:t>
            </a:r>
            <a:r>
              <a:rPr lang="en-US" altLang="ja-JP" sz="3600" dirty="0">
                <a:solidFill>
                  <a:srgbClr val="002060"/>
                </a:solidFill>
                <a:latin typeface="+mj-ea"/>
                <a:cs typeface="Meiryo UI" panose="020B0604030504040204" pitchFamily="50" charset="-128"/>
              </a:rPr>
              <a:t> </a:t>
            </a:r>
            <a:r>
              <a:rPr lang="ja-JP" altLang="en-US" sz="3600" dirty="0">
                <a:solidFill>
                  <a:srgbClr val="002060"/>
                </a:solidFill>
                <a:latin typeface="+mj-ea"/>
                <a:cs typeface="Meiryo UI" panose="020B0604030504040204" pitchFamily="50" charset="-128"/>
              </a:rPr>
              <a:t>　　病気になりやすい。</a:t>
            </a:r>
          </a:p>
        </p:txBody>
      </p:sp>
      <p:pic>
        <p:nvPicPr>
          <p:cNvPr id="4" name="図 3">
            <a:extLst>
              <a:ext uri="{FF2B5EF4-FFF2-40B4-BE49-F238E27FC236}">
                <a16:creationId xmlns:a16="http://schemas.microsoft.com/office/drawing/2014/main" id="{5668CB73-AD01-4CF3-A1F0-048F8E317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138" y="3767108"/>
            <a:ext cx="1609651" cy="2662695"/>
          </a:xfrm>
          <a:prstGeom prst="rect">
            <a:avLst/>
          </a:prstGeom>
        </p:spPr>
      </p:pic>
      <p:pic>
        <p:nvPicPr>
          <p:cNvPr id="13" name="図 12" descr="衣類 が含まれている画像&#10;&#10;自動的に生成された説明">
            <a:extLst>
              <a:ext uri="{FF2B5EF4-FFF2-40B4-BE49-F238E27FC236}">
                <a16:creationId xmlns:a16="http://schemas.microsoft.com/office/drawing/2014/main" id="{3776C425-AFE9-40C2-9FB5-6CB24F7D0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130" y="1640716"/>
            <a:ext cx="2586678" cy="2039744"/>
          </a:xfrm>
          <a:prstGeom prst="rect">
            <a:avLst/>
          </a:prstGeom>
        </p:spPr>
      </p:pic>
      <p:pic>
        <p:nvPicPr>
          <p:cNvPr id="9" name="図 8" descr="歯車, 金物, 車輪 が含まれている画像&#10;&#10;自動的に生成された説明">
            <a:extLst>
              <a:ext uri="{FF2B5EF4-FFF2-40B4-BE49-F238E27FC236}">
                <a16:creationId xmlns:a16="http://schemas.microsoft.com/office/drawing/2014/main" id="{4E7ED707-D265-43B8-A9B1-7224D3B00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764" y="2019254"/>
            <a:ext cx="1234440" cy="858706"/>
          </a:xfrm>
          <a:prstGeom prst="rect">
            <a:avLst/>
          </a:prstGeom>
        </p:spPr>
      </p:pic>
      <p:sp>
        <p:nvSpPr>
          <p:cNvPr id="8" name="テキスト ボックス 7">
            <a:extLst>
              <a:ext uri="{FF2B5EF4-FFF2-40B4-BE49-F238E27FC236}">
                <a16:creationId xmlns:a16="http://schemas.microsoft.com/office/drawing/2014/main" id="{C2E771B9-04E7-4147-A483-45E90B7BB294}"/>
              </a:ext>
            </a:extLst>
          </p:cNvPr>
          <p:cNvSpPr txBox="1"/>
          <p:nvPr/>
        </p:nvSpPr>
        <p:spPr>
          <a:xfrm>
            <a:off x="4069080" y="382439"/>
            <a:ext cx="415498" cy="307777"/>
          </a:xfrm>
          <a:prstGeom prst="rect">
            <a:avLst/>
          </a:prstGeom>
          <a:noFill/>
        </p:spPr>
        <p:txBody>
          <a:bodyPr wrap="square" rtlCol="0">
            <a:spAutoFit/>
          </a:bodyPr>
          <a:lstStyle/>
          <a:p>
            <a:r>
              <a:rPr kumimoji="1" lang="ja-JP" altLang="en-US" sz="1400" b="1" dirty="0">
                <a:solidFill>
                  <a:srgbClr val="002060"/>
                </a:solidFill>
                <a:latin typeface="+mj-ea"/>
                <a:ea typeface="+mj-ea"/>
              </a:rPr>
              <a:t>す</a:t>
            </a:r>
          </a:p>
        </p:txBody>
      </p:sp>
    </p:spTree>
    <p:extLst>
      <p:ext uri="{BB962C8B-B14F-4D97-AF65-F5344CB8AC3E}">
        <p14:creationId xmlns:p14="http://schemas.microsoft.com/office/powerpoint/2010/main" val="42686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0000" y="1986826"/>
            <a:ext cx="5881738" cy="2308324"/>
          </a:xfrm>
          <a:prstGeom prst="rect">
            <a:avLst/>
          </a:prstGeom>
          <a:noFill/>
        </p:spPr>
        <p:txBody>
          <a:bodyPr wrap="none" rtlCol="0">
            <a:spAutoFit/>
          </a:bodyPr>
          <a:lstStyle/>
          <a:p>
            <a:r>
              <a:rPr kumimoji="1" lang="ja-JP" altLang="en-US" sz="3600" dirty="0">
                <a:solidFill>
                  <a:srgbClr val="002060"/>
                </a:solidFill>
                <a:latin typeface="+mj-ea"/>
                <a:ea typeface="+mj-ea"/>
                <a:cs typeface="Meiryo UI" panose="020B0604030504040204" pitchFamily="50" charset="-128"/>
              </a:rPr>
              <a:t>① いやなにおいがする。</a:t>
            </a:r>
          </a:p>
          <a:p>
            <a:endParaRPr lang="en-US" altLang="ja-JP" sz="3600" dirty="0">
              <a:solidFill>
                <a:srgbClr val="002060"/>
              </a:solidFill>
              <a:latin typeface="+mj-ea"/>
              <a:ea typeface="+mj-ea"/>
              <a:cs typeface="Meiryo UI" panose="020B0604030504040204" pitchFamily="50" charset="-128"/>
            </a:endParaRPr>
          </a:p>
          <a:p>
            <a:r>
              <a:rPr lang="ja-JP" altLang="en-US" sz="3600" dirty="0">
                <a:solidFill>
                  <a:srgbClr val="002060"/>
                </a:solidFill>
                <a:latin typeface="+mj-ea"/>
                <a:ea typeface="+mj-ea"/>
                <a:cs typeface="Meiryo UI" panose="020B0604030504040204" pitchFamily="50" charset="-128"/>
              </a:rPr>
              <a:t>② 服やかみの毛に</a:t>
            </a:r>
          </a:p>
          <a:p>
            <a:r>
              <a:rPr lang="ja-JP" altLang="en-US" sz="3600" dirty="0">
                <a:solidFill>
                  <a:srgbClr val="002060"/>
                </a:solidFill>
                <a:latin typeface="+mj-ea"/>
                <a:ea typeface="+mj-ea"/>
                <a:cs typeface="Meiryo UI" panose="020B0604030504040204" pitchFamily="50" charset="-128"/>
              </a:rPr>
              <a:t>　 たばこのにおいがつく。</a:t>
            </a:r>
            <a:endParaRPr kumimoji="1" lang="ja-JP" altLang="en-US" sz="3600" dirty="0">
              <a:solidFill>
                <a:srgbClr val="002060"/>
              </a:solidFill>
              <a:latin typeface="+mj-ea"/>
              <a:ea typeface="+mj-ea"/>
              <a:cs typeface="Meiryo UI" panose="020B0604030504040204" pitchFamily="50" charset="-128"/>
            </a:endParaRPr>
          </a:p>
        </p:txBody>
      </p:sp>
      <p:sp>
        <p:nvSpPr>
          <p:cNvPr id="9" name="タイトル 1"/>
          <p:cNvSpPr>
            <a:spLocks noGrp="1"/>
          </p:cNvSpPr>
          <p:nvPr>
            <p:ph type="title" idx="4294967295"/>
          </p:nvPr>
        </p:nvSpPr>
        <p:spPr>
          <a:xfrm>
            <a:off x="522288" y="593725"/>
            <a:ext cx="8099425" cy="900113"/>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kumimoji="1" lang="ja-JP" altLang="en-US" sz="4800" b="1" dirty="0">
                <a:solidFill>
                  <a:srgbClr val="002060"/>
                </a:solidFill>
                <a:latin typeface="+mn-ea"/>
                <a:ea typeface="+mn-ea"/>
                <a:cs typeface="Meiryo UI" panose="020B0604030504040204" pitchFamily="50" charset="-128"/>
              </a:rPr>
              <a:t>周りの人へのえいきょう</a:t>
            </a:r>
          </a:p>
        </p:txBody>
      </p:sp>
      <p:sp>
        <p:nvSpPr>
          <p:cNvPr id="11" name="テキスト ボックス 10"/>
          <p:cNvSpPr txBox="1"/>
          <p:nvPr/>
        </p:nvSpPr>
        <p:spPr>
          <a:xfrm>
            <a:off x="540000" y="4920978"/>
            <a:ext cx="5400000" cy="1200329"/>
          </a:xfrm>
          <a:prstGeom prst="rect">
            <a:avLst/>
          </a:prstGeom>
          <a:noFill/>
        </p:spPr>
        <p:txBody>
          <a:bodyPr wrap="none" rtlCol="0">
            <a:spAutoFit/>
          </a:bodyPr>
          <a:lstStyle/>
          <a:p>
            <a:r>
              <a:rPr kumimoji="1" lang="ja-JP" altLang="en-US" sz="3600" dirty="0">
                <a:solidFill>
                  <a:srgbClr val="002060"/>
                </a:solidFill>
                <a:latin typeface="+mj-ea"/>
                <a:ea typeface="+mj-ea"/>
                <a:cs typeface="Meiryo UI" panose="020B0604030504040204" pitchFamily="50" charset="-128"/>
              </a:rPr>
              <a:t>③ たばこの火で</a:t>
            </a:r>
          </a:p>
          <a:p>
            <a:r>
              <a:rPr kumimoji="1" lang="ja-JP" altLang="en-US" sz="3600" dirty="0">
                <a:solidFill>
                  <a:srgbClr val="002060"/>
                </a:solidFill>
                <a:latin typeface="+mj-ea"/>
                <a:ea typeface="+mj-ea"/>
                <a:cs typeface="Meiryo UI" panose="020B0604030504040204" pitchFamily="50" charset="-128"/>
              </a:rPr>
              <a:t>　 やけどをしてしまう。</a:t>
            </a:r>
          </a:p>
        </p:txBody>
      </p:sp>
      <p:pic>
        <p:nvPicPr>
          <p:cNvPr id="3" name="図 2" descr="テキスト, 本 が含まれている画像&#10;&#10;自動的に生成された説明">
            <a:extLst>
              <a:ext uri="{FF2B5EF4-FFF2-40B4-BE49-F238E27FC236}">
                <a16:creationId xmlns:a16="http://schemas.microsoft.com/office/drawing/2014/main" id="{49020CDF-EFFB-4835-A100-09980C397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863" y="1702820"/>
            <a:ext cx="2502148" cy="2442460"/>
          </a:xfrm>
          <a:prstGeom prst="rect">
            <a:avLst/>
          </a:prstGeom>
        </p:spPr>
      </p:pic>
      <p:pic>
        <p:nvPicPr>
          <p:cNvPr id="4" name="図 3">
            <a:extLst>
              <a:ext uri="{FF2B5EF4-FFF2-40B4-BE49-F238E27FC236}">
                <a16:creationId xmlns:a16="http://schemas.microsoft.com/office/drawing/2014/main" id="{91064A6C-0843-4F0A-9AB2-62D81F694C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578"/>
          <a:stretch/>
        </p:blipFill>
        <p:spPr>
          <a:xfrm>
            <a:off x="5790126" y="4429286"/>
            <a:ext cx="2979621" cy="2103399"/>
          </a:xfrm>
          <a:prstGeom prst="rect">
            <a:avLst/>
          </a:prstGeom>
        </p:spPr>
      </p:pic>
      <p:sp>
        <p:nvSpPr>
          <p:cNvPr id="8" name="テキスト ボックス 7">
            <a:extLst>
              <a:ext uri="{FF2B5EF4-FFF2-40B4-BE49-F238E27FC236}">
                <a16:creationId xmlns:a16="http://schemas.microsoft.com/office/drawing/2014/main" id="{13A250AB-19A4-4139-83C7-951A555E37EC}"/>
              </a:ext>
            </a:extLst>
          </p:cNvPr>
          <p:cNvSpPr txBox="1"/>
          <p:nvPr/>
        </p:nvSpPr>
        <p:spPr>
          <a:xfrm>
            <a:off x="1257300" y="367198"/>
            <a:ext cx="1028700" cy="307777"/>
          </a:xfrm>
          <a:prstGeom prst="rect">
            <a:avLst/>
          </a:prstGeom>
          <a:noFill/>
        </p:spPr>
        <p:txBody>
          <a:bodyPr wrap="square" rtlCol="0">
            <a:spAutoFit/>
          </a:bodyPr>
          <a:lstStyle/>
          <a:p>
            <a:r>
              <a:rPr kumimoji="1" lang="ja-JP" altLang="en-US" sz="1400" b="1" dirty="0">
                <a:solidFill>
                  <a:srgbClr val="002060"/>
                </a:solidFill>
                <a:latin typeface="+mj-ea"/>
                <a:ea typeface="+mj-ea"/>
              </a:rPr>
              <a:t>まわ</a:t>
            </a:r>
          </a:p>
        </p:txBody>
      </p:sp>
    </p:spTree>
    <p:extLst>
      <p:ext uri="{BB962C8B-B14F-4D97-AF65-F5344CB8AC3E}">
        <p14:creationId xmlns:p14="http://schemas.microsoft.com/office/powerpoint/2010/main" val="54229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22000" y="4680000"/>
            <a:ext cx="8100000" cy="1800000"/>
          </a:xfrm>
          <a:prstGeom prst="roundRect">
            <a:avLst/>
          </a:prstGeom>
          <a:solidFill>
            <a:srgbClr val="002060"/>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0000" y="2013462"/>
            <a:ext cx="5519460" cy="2246769"/>
          </a:xfrm>
          <a:prstGeom prst="rect">
            <a:avLst/>
          </a:prstGeom>
          <a:noFill/>
        </p:spPr>
        <p:txBody>
          <a:bodyPr wrap="none" rtlCol="0">
            <a:spAutoFit/>
          </a:bodyPr>
          <a:lstStyle/>
          <a:p>
            <a:pPr>
              <a:lnSpc>
                <a:spcPct val="150000"/>
              </a:lnSpc>
            </a:pPr>
            <a:r>
              <a:rPr kumimoji="1" lang="ja-JP" altLang="en-US" sz="3200" dirty="0">
                <a:solidFill>
                  <a:srgbClr val="002060"/>
                </a:solidFill>
                <a:latin typeface="+mj-ea"/>
                <a:ea typeface="+mj-ea"/>
                <a:cs typeface="Meiryo UI" panose="020B0604030504040204" pitchFamily="50" charset="-128"/>
              </a:rPr>
              <a:t>たばこを吸っていない人も、</a:t>
            </a:r>
            <a:endParaRPr kumimoji="1" lang="en-US" altLang="ja-JP" sz="3200" dirty="0">
              <a:solidFill>
                <a:srgbClr val="002060"/>
              </a:solidFill>
              <a:latin typeface="+mj-ea"/>
              <a:ea typeface="+mj-ea"/>
              <a:cs typeface="Meiryo UI" panose="020B0604030504040204" pitchFamily="50" charset="-128"/>
            </a:endParaRPr>
          </a:p>
          <a:p>
            <a:pPr>
              <a:lnSpc>
                <a:spcPct val="150000"/>
              </a:lnSpc>
            </a:pPr>
            <a:r>
              <a:rPr lang="ja-JP" altLang="en-US" sz="3200" dirty="0">
                <a:solidFill>
                  <a:srgbClr val="002060"/>
                </a:solidFill>
                <a:latin typeface="+mj-ea"/>
                <a:ea typeface="+mj-ea"/>
                <a:cs typeface="Meiryo UI" panose="020B0604030504040204" pitchFamily="50" charset="-128"/>
              </a:rPr>
              <a:t>がんなどの病気に</a:t>
            </a:r>
            <a:endParaRPr lang="en-US" altLang="ja-JP" sz="3200" dirty="0">
              <a:solidFill>
                <a:srgbClr val="002060"/>
              </a:solidFill>
              <a:latin typeface="+mj-ea"/>
              <a:ea typeface="+mj-ea"/>
              <a:cs typeface="Meiryo UI" panose="020B0604030504040204" pitchFamily="50" charset="-128"/>
            </a:endParaRPr>
          </a:p>
          <a:p>
            <a:pPr>
              <a:lnSpc>
                <a:spcPct val="150000"/>
              </a:lnSpc>
            </a:pPr>
            <a:r>
              <a:rPr lang="ja-JP" altLang="en-US" sz="3200" dirty="0">
                <a:solidFill>
                  <a:srgbClr val="002060"/>
                </a:solidFill>
                <a:latin typeface="+mj-ea"/>
                <a:ea typeface="+mj-ea"/>
                <a:cs typeface="Meiryo UI" panose="020B0604030504040204" pitchFamily="50" charset="-128"/>
              </a:rPr>
              <a:t>なりやすくなる。</a:t>
            </a:r>
            <a:endParaRPr kumimoji="1" lang="ja-JP" altLang="en-US" sz="3200" dirty="0">
              <a:solidFill>
                <a:srgbClr val="002060"/>
              </a:solidFill>
              <a:latin typeface="+mj-ea"/>
              <a:ea typeface="+mj-ea"/>
              <a:cs typeface="Meiryo UI" panose="020B0604030504040204" pitchFamily="50" charset="-128"/>
            </a:endParaRPr>
          </a:p>
        </p:txBody>
      </p:sp>
      <p:sp>
        <p:nvSpPr>
          <p:cNvPr id="8" name="テキスト ボックス 7"/>
          <p:cNvSpPr txBox="1"/>
          <p:nvPr/>
        </p:nvSpPr>
        <p:spPr>
          <a:xfrm>
            <a:off x="692481" y="4798339"/>
            <a:ext cx="8186857" cy="1631216"/>
          </a:xfrm>
          <a:prstGeom prst="rect">
            <a:avLst/>
          </a:prstGeom>
          <a:noFill/>
          <a:ln w="76200">
            <a:noFill/>
          </a:ln>
        </p:spPr>
        <p:txBody>
          <a:bodyPr wrap="none" rtlCol="0">
            <a:spAutoFit/>
          </a:bodyPr>
          <a:lstStyle/>
          <a:p>
            <a:pPr>
              <a:lnSpc>
                <a:spcPts val="4000"/>
              </a:lnSpc>
            </a:pPr>
            <a:r>
              <a:rPr kumimoji="1" lang="ja-JP" altLang="en-US" sz="2700" b="1" dirty="0">
                <a:solidFill>
                  <a:schemeClr val="bg1"/>
                </a:solidFill>
                <a:latin typeface="+mj-ea"/>
                <a:ea typeface="+mj-ea"/>
                <a:cs typeface="Meiryo UI" panose="020B0604030504040204" pitchFamily="50" charset="-128"/>
              </a:rPr>
              <a:t>自分がたばこを吸っていなくても、</a:t>
            </a:r>
          </a:p>
          <a:p>
            <a:pPr>
              <a:lnSpc>
                <a:spcPts val="4000"/>
              </a:lnSpc>
            </a:pPr>
            <a:r>
              <a:rPr lang="ja-JP" altLang="en-US" sz="2700" b="1" dirty="0">
                <a:solidFill>
                  <a:schemeClr val="bg1"/>
                </a:solidFill>
                <a:latin typeface="+mj-ea"/>
                <a:ea typeface="+mj-ea"/>
                <a:cs typeface="Meiryo UI" panose="020B0604030504040204" pitchFamily="50" charset="-128"/>
              </a:rPr>
              <a:t>周りの人のたばこのけむりを吸ってしまうことを</a:t>
            </a:r>
          </a:p>
          <a:p>
            <a:pPr>
              <a:lnSpc>
                <a:spcPts val="4000"/>
              </a:lnSpc>
            </a:pPr>
            <a:r>
              <a:rPr kumimoji="1" lang="ja-JP" altLang="en-US" sz="3300" b="1" dirty="0">
                <a:solidFill>
                  <a:srgbClr val="FFFF00"/>
                </a:solidFill>
                <a:latin typeface="+mj-ea"/>
                <a:ea typeface="+mj-ea"/>
                <a:cs typeface="Meiryo UI" panose="020B0604030504040204" pitchFamily="50" charset="-128"/>
              </a:rPr>
              <a:t>受動喫煙（じゅどうきつえん）</a:t>
            </a:r>
            <a:r>
              <a:rPr kumimoji="1" lang="ja-JP" altLang="en-US" sz="2700" b="1" dirty="0">
                <a:solidFill>
                  <a:schemeClr val="bg1"/>
                </a:solidFill>
                <a:latin typeface="+mj-ea"/>
                <a:ea typeface="+mj-ea"/>
                <a:cs typeface="Meiryo UI" panose="020B0604030504040204" pitchFamily="50" charset="-128"/>
              </a:rPr>
              <a:t>と言います。</a:t>
            </a:r>
          </a:p>
        </p:txBody>
      </p:sp>
      <p:sp>
        <p:nvSpPr>
          <p:cNvPr id="3" name="タイトル 2"/>
          <p:cNvSpPr>
            <a:spLocks noGrp="1"/>
          </p:cNvSpPr>
          <p:nvPr>
            <p:ph type="title" idx="4294967295"/>
          </p:nvPr>
        </p:nvSpPr>
        <p:spPr>
          <a:xfrm>
            <a:off x="522000" y="594000"/>
            <a:ext cx="8100000" cy="1325563"/>
          </a:xfrm>
          <a:prstGeom prst="rect">
            <a:avLst/>
          </a:prstGeom>
        </p:spPr>
        <p:txBody>
          <a:bodyPr/>
          <a:lstStyle/>
          <a:p>
            <a:pPr algn="ctr"/>
            <a:r>
              <a:rPr kumimoji="1" lang="ja-JP" altLang="en-US" sz="4800" b="1" dirty="0">
                <a:solidFill>
                  <a:srgbClr val="002060"/>
                </a:solidFill>
                <a:latin typeface="+mn-ea"/>
                <a:ea typeface="+mn-ea"/>
              </a:rPr>
              <a:t>周りの人へのえいきょう</a:t>
            </a:r>
          </a:p>
        </p:txBody>
      </p:sp>
      <p:pic>
        <p:nvPicPr>
          <p:cNvPr id="5" name="図 4">
            <a:extLst>
              <a:ext uri="{FF2B5EF4-FFF2-40B4-BE49-F238E27FC236}">
                <a16:creationId xmlns:a16="http://schemas.microsoft.com/office/drawing/2014/main" id="{1F3E31D0-56CE-40B6-9589-7C1DFEC036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38" b="6722"/>
          <a:stretch/>
        </p:blipFill>
        <p:spPr>
          <a:xfrm>
            <a:off x="5179281" y="1966031"/>
            <a:ext cx="3272956" cy="2246769"/>
          </a:xfrm>
          <a:prstGeom prst="rect">
            <a:avLst/>
          </a:prstGeom>
        </p:spPr>
      </p:pic>
      <p:sp>
        <p:nvSpPr>
          <p:cNvPr id="7" name="テキスト ボックス 6">
            <a:extLst>
              <a:ext uri="{FF2B5EF4-FFF2-40B4-BE49-F238E27FC236}">
                <a16:creationId xmlns:a16="http://schemas.microsoft.com/office/drawing/2014/main" id="{6A233C1E-D298-4A25-BD20-212CEBD25C1A}"/>
              </a:ext>
            </a:extLst>
          </p:cNvPr>
          <p:cNvSpPr txBox="1"/>
          <p:nvPr/>
        </p:nvSpPr>
        <p:spPr>
          <a:xfrm>
            <a:off x="1257300" y="367198"/>
            <a:ext cx="1028700" cy="307777"/>
          </a:xfrm>
          <a:prstGeom prst="rect">
            <a:avLst/>
          </a:prstGeom>
          <a:noFill/>
        </p:spPr>
        <p:txBody>
          <a:bodyPr wrap="square" rtlCol="0">
            <a:spAutoFit/>
          </a:bodyPr>
          <a:lstStyle/>
          <a:p>
            <a:r>
              <a:rPr kumimoji="1" lang="ja-JP" altLang="en-US" sz="1400" b="1" dirty="0">
                <a:solidFill>
                  <a:srgbClr val="002060"/>
                </a:solidFill>
                <a:latin typeface="+mj-ea"/>
                <a:ea typeface="+mj-ea"/>
              </a:rPr>
              <a:t>まわ</a:t>
            </a:r>
          </a:p>
        </p:txBody>
      </p:sp>
      <p:sp>
        <p:nvSpPr>
          <p:cNvPr id="9" name="テキスト ボックス 8">
            <a:extLst>
              <a:ext uri="{FF2B5EF4-FFF2-40B4-BE49-F238E27FC236}">
                <a16:creationId xmlns:a16="http://schemas.microsoft.com/office/drawing/2014/main" id="{9AD1A901-73DC-4BA2-855B-1854DCA37779}"/>
              </a:ext>
            </a:extLst>
          </p:cNvPr>
          <p:cNvSpPr txBox="1"/>
          <p:nvPr/>
        </p:nvSpPr>
        <p:spPr>
          <a:xfrm>
            <a:off x="2949406" y="4726362"/>
            <a:ext cx="792088" cy="253916"/>
          </a:xfrm>
          <a:prstGeom prst="rect">
            <a:avLst/>
          </a:prstGeom>
          <a:noFill/>
        </p:spPr>
        <p:txBody>
          <a:bodyPr wrap="square" rtlCol="0">
            <a:spAutoFit/>
          </a:bodyPr>
          <a:lstStyle/>
          <a:p>
            <a:pPr algn="ctr"/>
            <a:r>
              <a:rPr kumimoji="1" lang="ja-JP" altLang="en-US" sz="1050" b="1" dirty="0">
                <a:solidFill>
                  <a:schemeClr val="bg1"/>
                </a:solidFill>
                <a:latin typeface="+mj-ea"/>
                <a:ea typeface="+mj-ea"/>
              </a:rPr>
              <a:t>す</a:t>
            </a:r>
          </a:p>
        </p:txBody>
      </p:sp>
      <p:sp>
        <p:nvSpPr>
          <p:cNvPr id="10" name="テキスト ボックス 9">
            <a:extLst>
              <a:ext uri="{FF2B5EF4-FFF2-40B4-BE49-F238E27FC236}">
                <a16:creationId xmlns:a16="http://schemas.microsoft.com/office/drawing/2014/main" id="{4BAC97F3-9194-4192-83E3-BBAC1E46F202}"/>
              </a:ext>
            </a:extLst>
          </p:cNvPr>
          <p:cNvSpPr txBox="1"/>
          <p:nvPr/>
        </p:nvSpPr>
        <p:spPr>
          <a:xfrm>
            <a:off x="2067553" y="1982850"/>
            <a:ext cx="792088" cy="353943"/>
          </a:xfrm>
          <a:prstGeom prst="rect">
            <a:avLst/>
          </a:prstGeom>
          <a:noFill/>
        </p:spPr>
        <p:txBody>
          <a:bodyPr wrap="square" rtlCol="0">
            <a:spAutoFit/>
          </a:bodyPr>
          <a:lstStyle/>
          <a:p>
            <a:pPr algn="ctr"/>
            <a:r>
              <a:rPr kumimoji="1" lang="ja-JP" altLang="en-US" sz="1700" dirty="0">
                <a:solidFill>
                  <a:srgbClr val="002060"/>
                </a:solidFill>
                <a:latin typeface="+mj-ea"/>
                <a:ea typeface="+mj-ea"/>
              </a:rPr>
              <a:t>す</a:t>
            </a:r>
          </a:p>
        </p:txBody>
      </p:sp>
      <p:sp>
        <p:nvSpPr>
          <p:cNvPr id="11" name="テキスト ボックス 10">
            <a:extLst>
              <a:ext uri="{FF2B5EF4-FFF2-40B4-BE49-F238E27FC236}">
                <a16:creationId xmlns:a16="http://schemas.microsoft.com/office/drawing/2014/main" id="{64F72C07-6926-42E1-A5EC-60F107148A1F}"/>
              </a:ext>
            </a:extLst>
          </p:cNvPr>
          <p:cNvSpPr txBox="1"/>
          <p:nvPr/>
        </p:nvSpPr>
        <p:spPr>
          <a:xfrm>
            <a:off x="5014426" y="5229282"/>
            <a:ext cx="792088" cy="253916"/>
          </a:xfrm>
          <a:prstGeom prst="rect">
            <a:avLst/>
          </a:prstGeom>
          <a:noFill/>
        </p:spPr>
        <p:txBody>
          <a:bodyPr wrap="square" rtlCol="0">
            <a:spAutoFit/>
          </a:bodyPr>
          <a:lstStyle/>
          <a:p>
            <a:pPr algn="ctr"/>
            <a:r>
              <a:rPr kumimoji="1" lang="ja-JP" altLang="en-US" sz="1050" b="1" dirty="0">
                <a:solidFill>
                  <a:schemeClr val="bg1"/>
                </a:solidFill>
                <a:latin typeface="+mj-ea"/>
                <a:ea typeface="+mj-ea"/>
              </a:rPr>
              <a:t>す</a:t>
            </a:r>
          </a:p>
        </p:txBody>
      </p:sp>
      <p:sp>
        <p:nvSpPr>
          <p:cNvPr id="13" name="テキスト ボックス 12">
            <a:extLst>
              <a:ext uri="{FF2B5EF4-FFF2-40B4-BE49-F238E27FC236}">
                <a16:creationId xmlns:a16="http://schemas.microsoft.com/office/drawing/2014/main" id="{94F538E5-CE30-4142-8497-949817EDC6DD}"/>
              </a:ext>
            </a:extLst>
          </p:cNvPr>
          <p:cNvSpPr txBox="1"/>
          <p:nvPr/>
        </p:nvSpPr>
        <p:spPr>
          <a:xfrm>
            <a:off x="560100" y="5238645"/>
            <a:ext cx="792088" cy="253916"/>
          </a:xfrm>
          <a:prstGeom prst="rect">
            <a:avLst/>
          </a:prstGeom>
          <a:noFill/>
        </p:spPr>
        <p:txBody>
          <a:bodyPr wrap="square" rtlCol="0">
            <a:spAutoFit/>
          </a:bodyPr>
          <a:lstStyle/>
          <a:p>
            <a:pPr algn="ctr"/>
            <a:r>
              <a:rPr kumimoji="1" lang="ja-JP" altLang="en-US" sz="1050" b="1" dirty="0">
                <a:solidFill>
                  <a:schemeClr val="bg1"/>
                </a:solidFill>
                <a:latin typeface="+mj-ea"/>
                <a:ea typeface="+mj-ea"/>
              </a:rPr>
              <a:t>まわ</a:t>
            </a:r>
          </a:p>
        </p:txBody>
      </p:sp>
    </p:spTree>
    <p:extLst>
      <p:ext uri="{BB962C8B-B14F-4D97-AF65-F5344CB8AC3E}">
        <p14:creationId xmlns:p14="http://schemas.microsoft.com/office/powerpoint/2010/main" val="275542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idx="4294967295"/>
          </p:nvPr>
        </p:nvSpPr>
        <p:spPr>
          <a:xfrm>
            <a:off x="522000" y="540000"/>
            <a:ext cx="8100000" cy="1512168"/>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Autofit/>
          </a:bodyPr>
          <a:lstStyle/>
          <a:p>
            <a:pPr algn="ctr"/>
            <a:r>
              <a:rPr kumimoji="1" lang="ja-JP" altLang="en-US" sz="4600" b="1" dirty="0">
                <a:solidFill>
                  <a:srgbClr val="002060"/>
                </a:solidFill>
                <a:latin typeface="+mn-ea"/>
                <a:ea typeface="+mn-ea"/>
                <a:cs typeface="Meiryo UI" panose="020B0604030504040204" pitchFamily="50" charset="-128"/>
              </a:rPr>
              <a:t>大切な家族が</a:t>
            </a:r>
            <a:br>
              <a:rPr kumimoji="1" lang="ja-JP" altLang="en-US" sz="4600" b="1" dirty="0">
                <a:solidFill>
                  <a:srgbClr val="002060"/>
                </a:solidFill>
                <a:latin typeface="+mn-ea"/>
                <a:ea typeface="+mn-ea"/>
                <a:cs typeface="Meiryo UI" panose="020B0604030504040204" pitchFamily="50" charset="-128"/>
              </a:rPr>
            </a:br>
            <a:r>
              <a:rPr kumimoji="1" lang="ja-JP" altLang="en-US" sz="4600" b="1" dirty="0">
                <a:solidFill>
                  <a:srgbClr val="002060"/>
                </a:solidFill>
                <a:latin typeface="+mn-ea"/>
                <a:ea typeface="+mn-ea"/>
                <a:cs typeface="Meiryo UI" panose="020B0604030504040204" pitchFamily="50" charset="-128"/>
              </a:rPr>
              <a:t>病気になってしまったら</a:t>
            </a:r>
            <a:r>
              <a:rPr kumimoji="1" lang="en-US" altLang="ja-JP" sz="4600" b="1" dirty="0">
                <a:solidFill>
                  <a:srgbClr val="002060"/>
                </a:solidFill>
                <a:latin typeface="+mn-ea"/>
                <a:ea typeface="+mn-ea"/>
                <a:cs typeface="Meiryo UI" panose="020B0604030504040204" pitchFamily="50" charset="-128"/>
              </a:rPr>
              <a:t>…</a:t>
            </a:r>
            <a:endParaRPr kumimoji="1" lang="ja-JP" altLang="en-US" sz="4600" b="1" dirty="0">
              <a:solidFill>
                <a:srgbClr val="002060"/>
              </a:solidFill>
              <a:latin typeface="+mn-ea"/>
              <a:ea typeface="+mn-ea"/>
              <a:cs typeface="Meiryo UI" panose="020B0604030504040204" pitchFamily="50" charset="-128"/>
            </a:endParaRPr>
          </a:p>
        </p:txBody>
      </p:sp>
      <p:pic>
        <p:nvPicPr>
          <p:cNvPr id="3" name="図 2" descr="テキスト が含まれている画像&#10;&#10;自動的に生成された説明">
            <a:extLst>
              <a:ext uri="{FF2B5EF4-FFF2-40B4-BE49-F238E27FC236}">
                <a16:creationId xmlns:a16="http://schemas.microsoft.com/office/drawing/2014/main" id="{99595F1F-EFCA-4219-BECB-D9CD419DA6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36"/>
          <a:stretch/>
        </p:blipFill>
        <p:spPr>
          <a:xfrm>
            <a:off x="2026968" y="2717618"/>
            <a:ext cx="5211106" cy="3105668"/>
          </a:xfrm>
          <a:prstGeom prst="rect">
            <a:avLst/>
          </a:prstGeom>
        </p:spPr>
      </p:pic>
    </p:spTree>
    <p:extLst>
      <p:ext uri="{BB962C8B-B14F-4D97-AF65-F5344CB8AC3E}">
        <p14:creationId xmlns:p14="http://schemas.microsoft.com/office/powerpoint/2010/main" val="291013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83DD98-3EB1-4C6F-8CE8-673F4086D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16" y="1776342"/>
            <a:ext cx="1463048" cy="2702059"/>
          </a:xfrm>
          <a:prstGeom prst="rect">
            <a:avLst/>
          </a:prstGeom>
          <a:effectLst>
            <a:glow rad="317500">
              <a:srgbClr val="C00000">
                <a:alpha val="40000"/>
              </a:srgbClr>
            </a:glow>
          </a:effectLst>
        </p:spPr>
      </p:pic>
      <p:sp>
        <p:nvSpPr>
          <p:cNvPr id="10" name="円/楕円 9"/>
          <p:cNvSpPr/>
          <p:nvPr/>
        </p:nvSpPr>
        <p:spPr>
          <a:xfrm>
            <a:off x="699392" y="3418451"/>
            <a:ext cx="1703095" cy="12654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idx="4294967295"/>
          </p:nvPr>
        </p:nvSpPr>
        <p:spPr>
          <a:xfrm>
            <a:off x="522000" y="594000"/>
            <a:ext cx="8100000" cy="976835"/>
          </a:xfrm>
          <a:prstGeom prst="rect">
            <a:avLst/>
          </a:prstGeom>
        </p:spPr>
        <p:txBody>
          <a:bodyPr/>
          <a:lstStyle/>
          <a:p>
            <a:pPr algn="ctr"/>
            <a:r>
              <a:rPr kumimoji="1" lang="ja-JP" altLang="en-US" sz="4800" b="1" dirty="0">
                <a:solidFill>
                  <a:srgbClr val="002060"/>
                </a:solidFill>
              </a:rPr>
              <a:t>たばこの</a:t>
            </a:r>
            <a:r>
              <a:rPr lang="ja-JP" altLang="en-US" sz="4800" b="1" dirty="0">
                <a:solidFill>
                  <a:srgbClr val="002060"/>
                </a:solidFill>
              </a:rPr>
              <a:t>パッケージ</a:t>
            </a:r>
            <a:r>
              <a:rPr kumimoji="1" lang="ja-JP" altLang="en-US" sz="4800" b="1" dirty="0">
                <a:solidFill>
                  <a:srgbClr val="002060"/>
                </a:solidFill>
              </a:rPr>
              <a:t>には</a:t>
            </a:r>
          </a:p>
        </p:txBody>
      </p:sp>
      <p:sp>
        <p:nvSpPr>
          <p:cNvPr id="13" name="角丸四角形 12"/>
          <p:cNvSpPr/>
          <p:nvPr/>
        </p:nvSpPr>
        <p:spPr>
          <a:xfrm>
            <a:off x="522000" y="5040000"/>
            <a:ext cx="8100000" cy="1440000"/>
          </a:xfrm>
          <a:prstGeom prst="roundRect">
            <a:avLst/>
          </a:prstGeom>
          <a:solidFill>
            <a:srgbClr val="002060"/>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06030" y="5299311"/>
            <a:ext cx="8100000" cy="1046440"/>
          </a:xfrm>
          <a:prstGeom prst="rect">
            <a:avLst/>
          </a:prstGeom>
          <a:noFill/>
        </p:spPr>
        <p:txBody>
          <a:bodyPr wrap="square" rtlCol="0">
            <a:spAutoFit/>
          </a:bodyPr>
          <a:lstStyle/>
          <a:p>
            <a:r>
              <a:rPr lang="ja-JP" altLang="en-US" sz="3100" b="1" dirty="0">
                <a:solidFill>
                  <a:schemeClr val="bg1"/>
                </a:solidFill>
                <a:latin typeface="+mj-ea"/>
                <a:ea typeface="+mj-ea"/>
              </a:rPr>
              <a:t>たばこの危険性や害について、箱の両面に</a:t>
            </a:r>
          </a:p>
          <a:p>
            <a:r>
              <a:rPr lang="ja-JP" altLang="en-US" sz="3100" b="1" dirty="0">
                <a:solidFill>
                  <a:schemeClr val="bg1"/>
                </a:solidFill>
                <a:latin typeface="+mj-ea"/>
                <a:ea typeface="+mj-ea"/>
              </a:rPr>
              <a:t>大きく</a:t>
            </a:r>
            <a:r>
              <a:rPr lang="ja-JP" altLang="en-US" sz="3100" b="1" dirty="0">
                <a:solidFill>
                  <a:srgbClr val="FFFF00"/>
                </a:solidFill>
                <a:latin typeface="+mj-ea"/>
                <a:ea typeface="+mj-ea"/>
              </a:rPr>
              <a:t>警告</a:t>
            </a:r>
            <a:r>
              <a:rPr lang="en-US" altLang="ja-JP" sz="3100" b="1" dirty="0">
                <a:solidFill>
                  <a:srgbClr val="FFFF00"/>
                </a:solidFill>
                <a:latin typeface="+mj-ea"/>
                <a:ea typeface="+mj-ea"/>
              </a:rPr>
              <a:t>(</a:t>
            </a:r>
            <a:r>
              <a:rPr lang="ja-JP" altLang="en-US" sz="3100" b="1" dirty="0">
                <a:solidFill>
                  <a:srgbClr val="FFFF00"/>
                </a:solidFill>
                <a:latin typeface="+mj-ea"/>
                <a:ea typeface="+mj-ea"/>
              </a:rPr>
              <a:t>けいこ</a:t>
            </a:r>
            <a:r>
              <a:rPr lang="ja-JP" altLang="en-US" sz="3100" b="1" dirty="0" err="1">
                <a:solidFill>
                  <a:srgbClr val="FFFF00"/>
                </a:solidFill>
                <a:latin typeface="+mj-ea"/>
                <a:ea typeface="+mj-ea"/>
              </a:rPr>
              <a:t>く</a:t>
            </a:r>
            <a:r>
              <a:rPr lang="en-US" altLang="ja-JP" sz="3100" b="1" dirty="0">
                <a:solidFill>
                  <a:srgbClr val="FFFF00"/>
                </a:solidFill>
                <a:latin typeface="+mj-ea"/>
                <a:ea typeface="+mj-ea"/>
              </a:rPr>
              <a:t>) </a:t>
            </a:r>
            <a:r>
              <a:rPr lang="ja-JP" altLang="en-US" sz="3100" b="1" dirty="0">
                <a:solidFill>
                  <a:schemeClr val="bg1"/>
                </a:solidFill>
                <a:latin typeface="+mj-ea"/>
                <a:ea typeface="+mj-ea"/>
              </a:rPr>
              <a:t>が書かれています。</a:t>
            </a:r>
            <a:endParaRPr kumimoji="1" lang="ja-JP" altLang="en-US" sz="3100" b="1" dirty="0">
              <a:solidFill>
                <a:schemeClr val="bg1"/>
              </a:solidFill>
              <a:latin typeface="+mj-ea"/>
              <a:ea typeface="+mj-ea"/>
            </a:endParaRPr>
          </a:p>
        </p:txBody>
      </p:sp>
      <p:sp>
        <p:nvSpPr>
          <p:cNvPr id="14" name="テキスト ボックス 13">
            <a:extLst>
              <a:ext uri="{FF2B5EF4-FFF2-40B4-BE49-F238E27FC236}">
                <a16:creationId xmlns:a16="http://schemas.microsoft.com/office/drawing/2014/main" id="{DD95754A-7C46-4E02-AF21-49EC48528425}"/>
              </a:ext>
            </a:extLst>
          </p:cNvPr>
          <p:cNvSpPr txBox="1"/>
          <p:nvPr/>
        </p:nvSpPr>
        <p:spPr>
          <a:xfrm>
            <a:off x="2404956" y="5092668"/>
            <a:ext cx="1399365" cy="323165"/>
          </a:xfrm>
          <a:prstGeom prst="rect">
            <a:avLst/>
          </a:prstGeom>
          <a:noFill/>
          <a:ln>
            <a:noFill/>
          </a:ln>
        </p:spPr>
        <p:txBody>
          <a:bodyPr wrap="square" rtlCol="0">
            <a:spAutoFit/>
          </a:bodyPr>
          <a:lstStyle/>
          <a:p>
            <a:r>
              <a:rPr lang="ja-JP" altLang="en-US" sz="1500" b="1" dirty="0">
                <a:solidFill>
                  <a:schemeClr val="bg1"/>
                </a:solidFill>
                <a:latin typeface="+mj-ea"/>
                <a:ea typeface="+mj-ea"/>
              </a:rPr>
              <a:t>きけんせい</a:t>
            </a:r>
            <a:endParaRPr kumimoji="1" lang="ja-JP" altLang="en-US" sz="1500" b="1" dirty="0">
              <a:solidFill>
                <a:schemeClr val="bg1"/>
              </a:solidFill>
              <a:latin typeface="+mj-ea"/>
              <a:ea typeface="+mj-ea"/>
            </a:endParaRPr>
          </a:p>
        </p:txBody>
      </p:sp>
      <p:pic>
        <p:nvPicPr>
          <p:cNvPr id="7" name="図 6">
            <a:extLst>
              <a:ext uri="{FF2B5EF4-FFF2-40B4-BE49-F238E27FC236}">
                <a16:creationId xmlns:a16="http://schemas.microsoft.com/office/drawing/2014/main" id="{2FD5BEF1-7661-4BD0-8484-4FA1CDA76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144" y="1766415"/>
            <a:ext cx="4735327" cy="2367663"/>
          </a:xfrm>
          <a:prstGeom prst="rect">
            <a:avLst/>
          </a:prstGeom>
          <a:effectLst>
            <a:outerShdw blurRad="50800" dist="38100" dir="2700000" algn="tl" rotWithShape="0">
              <a:prstClr val="black">
                <a:alpha val="40000"/>
              </a:prstClr>
            </a:outerShdw>
          </a:effectLst>
        </p:spPr>
      </p:pic>
      <p:pic>
        <p:nvPicPr>
          <p:cNvPr id="15" name="図 14" descr="屋外, テキスト が含まれている画像&#10;&#10;自動的に生成された説明">
            <a:extLst>
              <a:ext uri="{FF2B5EF4-FFF2-40B4-BE49-F238E27FC236}">
                <a16:creationId xmlns:a16="http://schemas.microsoft.com/office/drawing/2014/main" id="{732CCEC2-EC54-46AB-8A7F-F622D7D5B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3146" y="3277134"/>
            <a:ext cx="2381462" cy="14438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882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22000" y="540000"/>
            <a:ext cx="8100000" cy="1260000"/>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Autofit/>
          </a:bodyPr>
          <a:lstStyle/>
          <a:p>
            <a:pPr algn="ctr"/>
            <a:r>
              <a:rPr kumimoji="1" lang="ja-JP" altLang="en-US" sz="4600" b="1" dirty="0">
                <a:solidFill>
                  <a:srgbClr val="002060"/>
                </a:solidFill>
                <a:latin typeface="メイリオ 見出し"/>
                <a:cs typeface="Meiryo UI" panose="020B0604030504040204" pitchFamily="50" charset="-128"/>
              </a:rPr>
              <a:t>でも、たばこを吸っている</a:t>
            </a:r>
            <a:br>
              <a:rPr kumimoji="1" lang="ja-JP" altLang="en-US" sz="4600" b="1" dirty="0">
                <a:solidFill>
                  <a:srgbClr val="002060"/>
                </a:solidFill>
                <a:latin typeface="メイリオ 見出し"/>
                <a:cs typeface="Meiryo UI" panose="020B0604030504040204" pitchFamily="50" charset="-128"/>
              </a:rPr>
            </a:br>
            <a:r>
              <a:rPr kumimoji="1" lang="ja-JP" altLang="en-US" sz="4600" b="1" dirty="0">
                <a:solidFill>
                  <a:srgbClr val="002060"/>
                </a:solidFill>
                <a:latin typeface="メイリオ 見出し"/>
                <a:cs typeface="Meiryo UI" panose="020B0604030504040204" pitchFamily="50" charset="-128"/>
              </a:rPr>
              <a:t>大人がいます</a:t>
            </a:r>
            <a:r>
              <a:rPr kumimoji="1" lang="en-US" altLang="ja-JP" sz="4600" b="1" dirty="0">
                <a:solidFill>
                  <a:srgbClr val="002060"/>
                </a:solidFill>
                <a:latin typeface="メイリオ 見出し"/>
                <a:cs typeface="Meiryo UI" panose="020B0604030504040204" pitchFamily="50" charset="-128"/>
              </a:rPr>
              <a:t>…</a:t>
            </a:r>
            <a:endParaRPr kumimoji="1" lang="ja-JP" altLang="en-US" sz="4600" b="1" dirty="0">
              <a:solidFill>
                <a:srgbClr val="002060"/>
              </a:solidFill>
              <a:latin typeface="メイリオ 見出し"/>
              <a:cs typeface="Meiryo UI" panose="020B0604030504040204" pitchFamily="50" charset="-128"/>
            </a:endParaRPr>
          </a:p>
        </p:txBody>
      </p:sp>
      <p:sp>
        <p:nvSpPr>
          <p:cNvPr id="3" name="テキスト ボックス 2"/>
          <p:cNvSpPr txBox="1"/>
          <p:nvPr/>
        </p:nvSpPr>
        <p:spPr>
          <a:xfrm>
            <a:off x="2177990" y="2651045"/>
            <a:ext cx="3231824" cy="1887696"/>
          </a:xfrm>
          <a:prstGeom prst="rect">
            <a:avLst/>
          </a:prstGeom>
          <a:noFill/>
        </p:spPr>
        <p:txBody>
          <a:bodyPr wrap="square" rtlCol="0">
            <a:spAutoFit/>
          </a:bodyPr>
          <a:lstStyle/>
          <a:p>
            <a:pPr>
              <a:lnSpc>
                <a:spcPts val="3500"/>
              </a:lnSpc>
            </a:pPr>
            <a:r>
              <a:rPr kumimoji="1" lang="ja-JP" altLang="en-US" sz="2600" dirty="0">
                <a:solidFill>
                  <a:srgbClr val="002060"/>
                </a:solidFill>
                <a:latin typeface="+mj-ea"/>
                <a:ea typeface="+mj-ea"/>
                <a:cs typeface="Meiryo UI" panose="020B0604030504040204" pitchFamily="50" charset="-128"/>
              </a:rPr>
              <a:t>体に悪いって</a:t>
            </a:r>
            <a:endParaRPr kumimoji="1" lang="en-US" altLang="ja-JP" sz="2600" dirty="0">
              <a:solidFill>
                <a:srgbClr val="002060"/>
              </a:solidFill>
              <a:latin typeface="+mj-ea"/>
              <a:ea typeface="+mj-ea"/>
              <a:cs typeface="Meiryo UI" panose="020B0604030504040204" pitchFamily="50" charset="-128"/>
            </a:endParaRPr>
          </a:p>
          <a:p>
            <a:pPr>
              <a:lnSpc>
                <a:spcPts val="3500"/>
              </a:lnSpc>
            </a:pPr>
            <a:r>
              <a:rPr kumimoji="1" lang="ja-JP" altLang="en-US" sz="2600" dirty="0">
                <a:solidFill>
                  <a:srgbClr val="002060"/>
                </a:solidFill>
                <a:latin typeface="+mj-ea"/>
                <a:ea typeface="+mj-ea"/>
                <a:cs typeface="Meiryo UI" panose="020B0604030504040204" pitchFamily="50" charset="-128"/>
              </a:rPr>
              <a:t>わかっているのに</a:t>
            </a:r>
            <a:endParaRPr kumimoji="1" lang="en-US" altLang="ja-JP" sz="2600" dirty="0">
              <a:solidFill>
                <a:srgbClr val="002060"/>
              </a:solidFill>
              <a:latin typeface="+mj-ea"/>
              <a:ea typeface="+mj-ea"/>
              <a:cs typeface="Meiryo UI" panose="020B0604030504040204" pitchFamily="50" charset="-128"/>
            </a:endParaRPr>
          </a:p>
          <a:p>
            <a:pPr>
              <a:lnSpc>
                <a:spcPts val="3500"/>
              </a:lnSpc>
            </a:pPr>
            <a:r>
              <a:rPr kumimoji="1" lang="ja-JP" altLang="en-US" sz="2600" dirty="0">
                <a:solidFill>
                  <a:srgbClr val="002060"/>
                </a:solidFill>
                <a:latin typeface="+mj-ea"/>
                <a:ea typeface="+mj-ea"/>
                <a:cs typeface="Meiryo UI" panose="020B0604030504040204" pitchFamily="50" charset="-128"/>
              </a:rPr>
              <a:t>どうしてたばこを</a:t>
            </a:r>
            <a:endParaRPr kumimoji="1" lang="en-US" altLang="ja-JP" sz="2600" dirty="0">
              <a:solidFill>
                <a:srgbClr val="002060"/>
              </a:solidFill>
              <a:latin typeface="+mj-ea"/>
              <a:ea typeface="+mj-ea"/>
              <a:cs typeface="Meiryo UI" panose="020B0604030504040204" pitchFamily="50" charset="-128"/>
            </a:endParaRPr>
          </a:p>
          <a:p>
            <a:pPr>
              <a:lnSpc>
                <a:spcPts val="3500"/>
              </a:lnSpc>
            </a:pPr>
            <a:r>
              <a:rPr kumimoji="1" lang="ja-JP" altLang="en-US" sz="2600" dirty="0">
                <a:solidFill>
                  <a:srgbClr val="002060"/>
                </a:solidFill>
                <a:latin typeface="+mj-ea"/>
                <a:ea typeface="+mj-ea"/>
                <a:cs typeface="Meiryo UI" panose="020B0604030504040204" pitchFamily="50" charset="-128"/>
              </a:rPr>
              <a:t>吸っているの？？</a:t>
            </a:r>
          </a:p>
        </p:txBody>
      </p:sp>
      <p:sp>
        <p:nvSpPr>
          <p:cNvPr id="8" name="角丸四角形 7"/>
          <p:cNvSpPr/>
          <p:nvPr/>
        </p:nvSpPr>
        <p:spPr>
          <a:xfrm>
            <a:off x="522000" y="5040000"/>
            <a:ext cx="8100000" cy="1440000"/>
          </a:xfrm>
          <a:prstGeom prst="roundRect">
            <a:avLst/>
          </a:prstGeom>
          <a:solidFill>
            <a:srgbClr val="F6750A"/>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06030" y="5299311"/>
            <a:ext cx="8100000" cy="1046440"/>
          </a:xfrm>
          <a:prstGeom prst="rect">
            <a:avLst/>
          </a:prstGeom>
          <a:noFill/>
        </p:spPr>
        <p:txBody>
          <a:bodyPr wrap="square" rtlCol="0">
            <a:spAutoFit/>
          </a:bodyPr>
          <a:lstStyle/>
          <a:p>
            <a:r>
              <a:rPr lang="ja-JP" altLang="en-US" sz="3100" b="1" dirty="0">
                <a:solidFill>
                  <a:schemeClr val="bg1"/>
                </a:solidFill>
                <a:latin typeface="+mj-ea"/>
                <a:ea typeface="+mj-ea"/>
              </a:rPr>
              <a:t>でも実は、たばこ吸っていてもやめたいと思っている人がたくさんいます</a:t>
            </a:r>
            <a:r>
              <a:rPr lang="en-US" altLang="ja-JP" sz="3100" b="1" dirty="0">
                <a:solidFill>
                  <a:schemeClr val="bg1"/>
                </a:solidFill>
                <a:latin typeface="+mj-ea"/>
                <a:ea typeface="+mj-ea"/>
              </a:rPr>
              <a:t>!</a:t>
            </a:r>
          </a:p>
        </p:txBody>
      </p:sp>
      <p:pic>
        <p:nvPicPr>
          <p:cNvPr id="6" name="図 5">
            <a:extLst>
              <a:ext uri="{FF2B5EF4-FFF2-40B4-BE49-F238E27FC236}">
                <a16:creationId xmlns:a16="http://schemas.microsoft.com/office/drawing/2014/main" id="{2C3C08BF-8670-4EEF-B03B-F71BCCCD0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24" y="2258773"/>
            <a:ext cx="1420997" cy="2495917"/>
          </a:xfrm>
          <a:prstGeom prst="rect">
            <a:avLst/>
          </a:prstGeom>
        </p:spPr>
      </p:pic>
      <p:pic>
        <p:nvPicPr>
          <p:cNvPr id="12" name="図 11" descr="テキスト, 本 が含まれている画像&#10;&#10;自動的に生成された説明">
            <a:extLst>
              <a:ext uri="{FF2B5EF4-FFF2-40B4-BE49-F238E27FC236}">
                <a16:creationId xmlns:a16="http://schemas.microsoft.com/office/drawing/2014/main" id="{FD7D0D4A-4ED4-4234-A7D3-DD37A3660C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7534" y="2438126"/>
            <a:ext cx="3215991" cy="2137209"/>
          </a:xfrm>
          <a:prstGeom prst="rect">
            <a:avLst/>
          </a:prstGeom>
        </p:spPr>
      </p:pic>
      <p:sp>
        <p:nvSpPr>
          <p:cNvPr id="10" name="テキスト ボックス 9">
            <a:extLst>
              <a:ext uri="{FF2B5EF4-FFF2-40B4-BE49-F238E27FC236}">
                <a16:creationId xmlns:a16="http://schemas.microsoft.com/office/drawing/2014/main" id="{C1D3F3F8-5B4B-474B-9FA6-9E58DED6B421}"/>
              </a:ext>
            </a:extLst>
          </p:cNvPr>
          <p:cNvSpPr txBox="1"/>
          <p:nvPr/>
        </p:nvSpPr>
        <p:spPr>
          <a:xfrm>
            <a:off x="5250180" y="333601"/>
            <a:ext cx="1028700" cy="307777"/>
          </a:xfrm>
          <a:prstGeom prst="rect">
            <a:avLst/>
          </a:prstGeom>
          <a:noFill/>
        </p:spPr>
        <p:txBody>
          <a:bodyPr wrap="square" rtlCol="0">
            <a:spAutoFit/>
          </a:bodyPr>
          <a:lstStyle/>
          <a:p>
            <a:r>
              <a:rPr kumimoji="1" lang="ja-JP" altLang="en-US" sz="1400" b="1" dirty="0">
                <a:solidFill>
                  <a:srgbClr val="002060"/>
                </a:solidFill>
                <a:latin typeface="+mj-ea"/>
                <a:ea typeface="+mj-ea"/>
              </a:rPr>
              <a:t>す</a:t>
            </a:r>
          </a:p>
        </p:txBody>
      </p:sp>
      <p:sp>
        <p:nvSpPr>
          <p:cNvPr id="11" name="テキスト ボックス 10">
            <a:extLst>
              <a:ext uri="{FF2B5EF4-FFF2-40B4-BE49-F238E27FC236}">
                <a16:creationId xmlns:a16="http://schemas.microsoft.com/office/drawing/2014/main" id="{111EAC21-CD1C-40AA-884F-CA88D3F7C82F}"/>
              </a:ext>
            </a:extLst>
          </p:cNvPr>
          <p:cNvSpPr txBox="1"/>
          <p:nvPr/>
        </p:nvSpPr>
        <p:spPr>
          <a:xfrm>
            <a:off x="2044693" y="3910883"/>
            <a:ext cx="792088" cy="253916"/>
          </a:xfrm>
          <a:prstGeom prst="rect">
            <a:avLst/>
          </a:prstGeom>
          <a:noFill/>
        </p:spPr>
        <p:txBody>
          <a:bodyPr wrap="square" rtlCol="0">
            <a:spAutoFit/>
          </a:bodyPr>
          <a:lstStyle/>
          <a:p>
            <a:pPr algn="ctr"/>
            <a:r>
              <a:rPr kumimoji="1" lang="ja-JP" altLang="en-US" sz="1050" dirty="0">
                <a:solidFill>
                  <a:srgbClr val="002060"/>
                </a:solidFill>
                <a:latin typeface="+mj-ea"/>
                <a:ea typeface="+mj-ea"/>
              </a:rPr>
              <a:t>す</a:t>
            </a:r>
          </a:p>
        </p:txBody>
      </p:sp>
      <p:sp>
        <p:nvSpPr>
          <p:cNvPr id="13" name="テキスト ボックス 12">
            <a:extLst>
              <a:ext uri="{FF2B5EF4-FFF2-40B4-BE49-F238E27FC236}">
                <a16:creationId xmlns:a16="http://schemas.microsoft.com/office/drawing/2014/main" id="{93E18AE1-3D03-49D3-9777-C28E15F0325F}"/>
              </a:ext>
            </a:extLst>
          </p:cNvPr>
          <p:cNvSpPr txBox="1"/>
          <p:nvPr/>
        </p:nvSpPr>
        <p:spPr>
          <a:xfrm>
            <a:off x="3928165" y="5078894"/>
            <a:ext cx="483815" cy="323165"/>
          </a:xfrm>
          <a:prstGeom prst="rect">
            <a:avLst/>
          </a:prstGeom>
          <a:noFill/>
          <a:ln>
            <a:noFill/>
          </a:ln>
        </p:spPr>
        <p:txBody>
          <a:bodyPr wrap="square" rtlCol="0">
            <a:spAutoFit/>
          </a:bodyPr>
          <a:lstStyle/>
          <a:p>
            <a:r>
              <a:rPr lang="ja-JP" altLang="en-US" sz="1500" b="1" dirty="0">
                <a:solidFill>
                  <a:schemeClr val="bg1"/>
                </a:solidFill>
                <a:latin typeface="+mj-ea"/>
                <a:ea typeface="+mj-ea"/>
              </a:rPr>
              <a:t>す</a:t>
            </a:r>
            <a:endParaRPr kumimoji="1" lang="ja-JP" altLang="en-US" sz="1500" b="1" dirty="0">
              <a:solidFill>
                <a:schemeClr val="bg1"/>
              </a:solidFill>
              <a:latin typeface="+mj-ea"/>
              <a:ea typeface="+mj-ea"/>
            </a:endParaRPr>
          </a:p>
        </p:txBody>
      </p:sp>
    </p:spTree>
    <p:extLst>
      <p:ext uri="{BB962C8B-B14F-4D97-AF65-F5344CB8AC3E}">
        <p14:creationId xmlns:p14="http://schemas.microsoft.com/office/powerpoint/2010/main" val="162211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22000" y="594000"/>
            <a:ext cx="8100000" cy="900112"/>
          </a:xfrm>
          <a:prstGeom prst="rect">
            <a:avLst/>
          </a:prstGeom>
          <a:noFill/>
          <a:ln w="76200">
            <a:no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kumimoji="1" lang="ja-JP" altLang="en-US" sz="4800" b="1" dirty="0">
                <a:solidFill>
                  <a:srgbClr val="002060"/>
                </a:solidFill>
                <a:latin typeface="+mn-ea"/>
                <a:cs typeface="Meiryo UI" panose="020B0604030504040204" pitchFamily="50" charset="-128"/>
              </a:rPr>
              <a:t>こんなことはありませんか</a:t>
            </a:r>
            <a:r>
              <a:rPr kumimoji="1" lang="en-US" altLang="ja-JP" sz="4800" b="1" dirty="0">
                <a:solidFill>
                  <a:srgbClr val="002060"/>
                </a:solidFill>
                <a:latin typeface="+mn-ea"/>
                <a:cs typeface="Meiryo UI" panose="020B0604030504040204" pitchFamily="50" charset="-128"/>
              </a:rPr>
              <a:t>?</a:t>
            </a:r>
            <a:endParaRPr kumimoji="1" lang="ja-JP" altLang="en-US" sz="4800" b="1" dirty="0">
              <a:solidFill>
                <a:srgbClr val="002060"/>
              </a:solidFill>
              <a:latin typeface="+mn-ea"/>
              <a:cs typeface="Meiryo UI" panose="020B0604030504040204" pitchFamily="50" charset="-128"/>
            </a:endParaRPr>
          </a:p>
        </p:txBody>
      </p:sp>
      <p:sp>
        <p:nvSpPr>
          <p:cNvPr id="4" name="テキスト ボックス 3"/>
          <p:cNvSpPr txBox="1"/>
          <p:nvPr/>
        </p:nvSpPr>
        <p:spPr>
          <a:xfrm>
            <a:off x="540000" y="1747194"/>
            <a:ext cx="5263289" cy="523220"/>
          </a:xfrm>
          <a:prstGeom prst="rect">
            <a:avLst/>
          </a:prstGeom>
          <a:solidFill>
            <a:schemeClr val="bg1"/>
          </a:solidFill>
        </p:spPr>
        <p:txBody>
          <a:bodyPr wrap="square" rtlCol="0">
            <a:spAutoFit/>
          </a:bodyPr>
          <a:lstStyle/>
          <a:p>
            <a:r>
              <a:rPr kumimoji="1" lang="ja-JP" altLang="en-US" sz="2800" dirty="0">
                <a:solidFill>
                  <a:srgbClr val="002060"/>
                </a:solidFill>
                <a:latin typeface="+mj-ea"/>
                <a:ea typeface="+mj-ea"/>
                <a:cs typeface="Meiryo UI" panose="020B0604030504040204" pitchFamily="50" charset="-128"/>
              </a:rPr>
              <a:t>★ゲームはもう</a:t>
            </a:r>
            <a:r>
              <a:rPr lang="ja-JP" altLang="en-US" sz="2800" dirty="0">
                <a:solidFill>
                  <a:srgbClr val="002060"/>
                </a:solidFill>
                <a:latin typeface="+mj-ea"/>
                <a:ea typeface="+mj-ea"/>
                <a:cs typeface="Meiryo UI" panose="020B0604030504040204" pitchFamily="50" charset="-128"/>
              </a:rPr>
              <a:t>やめなさい！</a:t>
            </a:r>
            <a:endParaRPr kumimoji="1" lang="ja-JP" altLang="en-US" sz="2800" dirty="0">
              <a:solidFill>
                <a:srgbClr val="002060"/>
              </a:solidFill>
              <a:latin typeface="+mj-ea"/>
              <a:ea typeface="+mj-ea"/>
              <a:cs typeface="Meiryo UI" panose="020B0604030504040204" pitchFamily="50" charset="-128"/>
            </a:endParaRPr>
          </a:p>
        </p:txBody>
      </p:sp>
      <p:sp>
        <p:nvSpPr>
          <p:cNvPr id="13" name="テキスト ボックス 12"/>
          <p:cNvSpPr txBox="1"/>
          <p:nvPr/>
        </p:nvSpPr>
        <p:spPr>
          <a:xfrm>
            <a:off x="540000" y="5006277"/>
            <a:ext cx="6563998" cy="523220"/>
          </a:xfrm>
          <a:prstGeom prst="rect">
            <a:avLst/>
          </a:prstGeom>
          <a:noFill/>
        </p:spPr>
        <p:txBody>
          <a:bodyPr wrap="square" rtlCol="0">
            <a:spAutoFit/>
          </a:bodyPr>
          <a:lstStyle/>
          <a:p>
            <a:r>
              <a:rPr lang="ja-JP" altLang="en-US" sz="2800" dirty="0">
                <a:solidFill>
                  <a:srgbClr val="002060"/>
                </a:solidFill>
                <a:latin typeface="+mj-ea"/>
                <a:ea typeface="+mj-ea"/>
                <a:cs typeface="Meiryo UI" panose="020B0604030504040204" pitchFamily="50" charset="-128"/>
              </a:rPr>
              <a:t>★宿題をやらずに、学校で</a:t>
            </a:r>
            <a:r>
              <a:rPr lang="en-US" altLang="ja-JP" sz="2800" dirty="0">
                <a:solidFill>
                  <a:srgbClr val="002060"/>
                </a:solidFill>
                <a:latin typeface="+mj-ea"/>
                <a:ea typeface="+mj-ea"/>
                <a:cs typeface="Meiryo UI" panose="020B0604030504040204" pitchFamily="50" charset="-128"/>
              </a:rPr>
              <a:t>…</a:t>
            </a:r>
            <a:endParaRPr kumimoji="1" lang="ja-JP" altLang="en-US" sz="2800" dirty="0">
              <a:solidFill>
                <a:srgbClr val="002060"/>
              </a:solidFill>
              <a:latin typeface="+mj-ea"/>
              <a:ea typeface="+mj-ea"/>
              <a:cs typeface="Meiryo UI" panose="020B0604030504040204" pitchFamily="50" charset="-128"/>
            </a:endParaRPr>
          </a:p>
        </p:txBody>
      </p:sp>
      <p:sp>
        <p:nvSpPr>
          <p:cNvPr id="8" name="下矢印 7"/>
          <p:cNvSpPr/>
          <p:nvPr/>
        </p:nvSpPr>
        <p:spPr>
          <a:xfrm>
            <a:off x="2366159" y="2269937"/>
            <a:ext cx="720000" cy="72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0000" y="3248719"/>
            <a:ext cx="6563998" cy="954107"/>
          </a:xfrm>
          <a:prstGeom prst="rect">
            <a:avLst/>
          </a:prstGeom>
          <a:noFill/>
        </p:spPr>
        <p:txBody>
          <a:bodyPr wrap="square" rtlCol="0">
            <a:spAutoFit/>
          </a:bodyPr>
          <a:lstStyle/>
          <a:p>
            <a:r>
              <a:rPr kumimoji="1" lang="ja-JP" altLang="en-US" sz="2800" dirty="0">
                <a:solidFill>
                  <a:srgbClr val="002060"/>
                </a:solidFill>
                <a:latin typeface="+mj-ea"/>
                <a:ea typeface="+mj-ea"/>
                <a:cs typeface="Meiryo UI" panose="020B0604030504040204" pitchFamily="50" charset="-128"/>
              </a:rPr>
              <a:t>★</a:t>
            </a:r>
            <a:r>
              <a:rPr kumimoji="1" lang="en-US" altLang="ja-JP" sz="2800" dirty="0">
                <a:solidFill>
                  <a:srgbClr val="002060"/>
                </a:solidFill>
                <a:latin typeface="+mj-ea"/>
                <a:ea typeface="+mj-ea"/>
                <a:cs typeface="Meiryo UI" panose="020B0604030504040204" pitchFamily="50" charset="-128"/>
              </a:rPr>
              <a:t>30</a:t>
            </a:r>
            <a:r>
              <a:rPr kumimoji="1" lang="ja-JP" altLang="en-US" sz="2800" dirty="0">
                <a:solidFill>
                  <a:srgbClr val="002060"/>
                </a:solidFill>
                <a:latin typeface="+mj-ea"/>
                <a:ea typeface="+mj-ea"/>
                <a:cs typeface="Meiryo UI" panose="020B0604030504040204" pitchFamily="50" charset="-128"/>
              </a:rPr>
              <a:t>分って</a:t>
            </a:r>
            <a:r>
              <a:rPr lang="ja-JP" altLang="en-US" sz="2800" dirty="0">
                <a:solidFill>
                  <a:srgbClr val="002060"/>
                </a:solidFill>
                <a:latin typeface="+mj-ea"/>
                <a:ea typeface="+mj-ea"/>
                <a:cs typeface="Meiryo UI" panose="020B0604030504040204" pitchFamily="50" charset="-128"/>
              </a:rPr>
              <a:t>約束</a:t>
            </a:r>
            <a:r>
              <a:rPr kumimoji="1" lang="ja-JP" altLang="en-US" sz="2800" dirty="0">
                <a:solidFill>
                  <a:srgbClr val="002060"/>
                </a:solidFill>
                <a:latin typeface="+mj-ea"/>
                <a:ea typeface="+mj-ea"/>
                <a:cs typeface="Meiryo UI" panose="020B0604030504040204" pitchFamily="50" charset="-128"/>
              </a:rPr>
              <a:t>だったけど、</a:t>
            </a:r>
            <a:endParaRPr kumimoji="1" lang="en-US" altLang="ja-JP" sz="2800" dirty="0">
              <a:solidFill>
                <a:srgbClr val="002060"/>
              </a:solidFill>
              <a:latin typeface="+mj-ea"/>
              <a:ea typeface="+mj-ea"/>
              <a:cs typeface="Meiryo UI" panose="020B0604030504040204" pitchFamily="50" charset="-128"/>
            </a:endParaRPr>
          </a:p>
          <a:p>
            <a:r>
              <a:rPr lang="ja-JP" altLang="en-US" sz="2800" dirty="0">
                <a:solidFill>
                  <a:srgbClr val="002060"/>
                </a:solidFill>
                <a:latin typeface="+mj-ea"/>
                <a:ea typeface="+mj-ea"/>
                <a:cs typeface="Meiryo UI" panose="020B0604030504040204" pitchFamily="50" charset="-128"/>
              </a:rPr>
              <a:t>　　　　　もうちょっと</a:t>
            </a:r>
            <a:r>
              <a:rPr lang="en-US" altLang="ja-JP" sz="2800" dirty="0">
                <a:solidFill>
                  <a:srgbClr val="002060"/>
                </a:solidFill>
                <a:latin typeface="+mj-ea"/>
                <a:ea typeface="+mj-ea"/>
                <a:cs typeface="Meiryo UI" panose="020B0604030504040204" pitchFamily="50" charset="-128"/>
              </a:rPr>
              <a:t>…</a:t>
            </a:r>
            <a:endParaRPr kumimoji="1" lang="ja-JP" altLang="en-US" sz="2800" dirty="0">
              <a:solidFill>
                <a:srgbClr val="002060"/>
              </a:solidFill>
              <a:latin typeface="+mj-ea"/>
              <a:ea typeface="+mj-ea"/>
              <a:cs typeface="Meiryo UI" panose="020B0604030504040204" pitchFamily="50" charset="-128"/>
            </a:endParaRPr>
          </a:p>
        </p:txBody>
      </p:sp>
      <p:sp>
        <p:nvSpPr>
          <p:cNvPr id="15" name="角丸四角形 14"/>
          <p:cNvSpPr/>
          <p:nvPr/>
        </p:nvSpPr>
        <p:spPr>
          <a:xfrm>
            <a:off x="522000" y="5760000"/>
            <a:ext cx="8100000" cy="720000"/>
          </a:xfrm>
          <a:prstGeom prst="roundRect">
            <a:avLst/>
          </a:prstGeom>
          <a:solidFill>
            <a:srgbClr val="F6750A"/>
          </a:solidFill>
          <a:ln w="889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27295" y="5895225"/>
            <a:ext cx="8525222" cy="584775"/>
          </a:xfrm>
          <a:prstGeom prst="rect">
            <a:avLst/>
          </a:prstGeom>
          <a:noFill/>
          <a:ln w="76200">
            <a:noFill/>
          </a:ln>
        </p:spPr>
        <p:txBody>
          <a:bodyPr wrap="square" rtlCol="0">
            <a:spAutoFit/>
          </a:bodyPr>
          <a:lstStyle/>
          <a:p>
            <a:pPr algn="ctr"/>
            <a:r>
              <a:rPr lang="ja-JP" altLang="en-US" sz="3200" b="1" dirty="0">
                <a:solidFill>
                  <a:schemeClr val="bg1"/>
                </a:solidFill>
                <a:latin typeface="+mj-ea"/>
                <a:ea typeface="+mj-ea"/>
                <a:cs typeface="Meiryo UI" panose="020B0604030504040204" pitchFamily="50" charset="-128"/>
              </a:rPr>
              <a:t>いけないとわかっていても、やめられない</a:t>
            </a:r>
            <a:endParaRPr kumimoji="1" lang="ja-JP" altLang="en-US" sz="3200" b="1" dirty="0">
              <a:solidFill>
                <a:schemeClr val="bg1"/>
              </a:solidFill>
              <a:latin typeface="+mj-ea"/>
              <a:ea typeface="+mj-ea"/>
              <a:cs typeface="Meiryo UI" panose="020B0604030504040204" pitchFamily="50" charset="-128"/>
            </a:endParaRPr>
          </a:p>
        </p:txBody>
      </p:sp>
      <p:sp>
        <p:nvSpPr>
          <p:cNvPr id="17" name="下矢印 16"/>
          <p:cNvSpPr/>
          <p:nvPr/>
        </p:nvSpPr>
        <p:spPr>
          <a:xfrm>
            <a:off x="2356634" y="4238652"/>
            <a:ext cx="720000" cy="72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60FA1AA-327F-448A-949E-C2376F3F2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32" y="2471087"/>
            <a:ext cx="1297317" cy="1811955"/>
          </a:xfrm>
          <a:prstGeom prst="rect">
            <a:avLst/>
          </a:prstGeom>
        </p:spPr>
      </p:pic>
      <p:pic>
        <p:nvPicPr>
          <p:cNvPr id="12" name="図 11">
            <a:extLst>
              <a:ext uri="{FF2B5EF4-FFF2-40B4-BE49-F238E27FC236}">
                <a16:creationId xmlns:a16="http://schemas.microsoft.com/office/drawing/2014/main" id="{4E9675F4-9ECA-4E46-B202-445D86BDFC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82"/>
          <a:stretch/>
        </p:blipFill>
        <p:spPr>
          <a:xfrm>
            <a:off x="7009250" y="1671091"/>
            <a:ext cx="1083987" cy="2156114"/>
          </a:xfrm>
          <a:prstGeom prst="rect">
            <a:avLst/>
          </a:prstGeom>
        </p:spPr>
      </p:pic>
      <p:pic>
        <p:nvPicPr>
          <p:cNvPr id="19" name="図 18">
            <a:extLst>
              <a:ext uri="{FF2B5EF4-FFF2-40B4-BE49-F238E27FC236}">
                <a16:creationId xmlns:a16="http://schemas.microsoft.com/office/drawing/2014/main" id="{1F6C940B-BFC9-4133-B61F-3E98D68FA7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729"/>
          <a:stretch/>
        </p:blipFill>
        <p:spPr>
          <a:xfrm>
            <a:off x="6569339" y="4102410"/>
            <a:ext cx="1723830" cy="1493453"/>
          </a:xfrm>
          <a:prstGeom prst="rect">
            <a:avLst/>
          </a:prstGeom>
        </p:spPr>
      </p:pic>
      <p:sp>
        <p:nvSpPr>
          <p:cNvPr id="14" name="テキスト ボックス 13">
            <a:extLst>
              <a:ext uri="{FF2B5EF4-FFF2-40B4-BE49-F238E27FC236}">
                <a16:creationId xmlns:a16="http://schemas.microsoft.com/office/drawing/2014/main" id="{1A5915B0-16C5-47D1-8EE7-FEB7585BB7E8}"/>
              </a:ext>
            </a:extLst>
          </p:cNvPr>
          <p:cNvSpPr txBox="1"/>
          <p:nvPr/>
        </p:nvSpPr>
        <p:spPr>
          <a:xfrm>
            <a:off x="2422834" y="3085862"/>
            <a:ext cx="884245" cy="276999"/>
          </a:xfrm>
          <a:prstGeom prst="rect">
            <a:avLst/>
          </a:prstGeom>
          <a:noFill/>
        </p:spPr>
        <p:txBody>
          <a:bodyPr wrap="square" rtlCol="0">
            <a:spAutoFit/>
          </a:bodyPr>
          <a:lstStyle/>
          <a:p>
            <a:pPr algn="ctr"/>
            <a:r>
              <a:rPr kumimoji="1" lang="ja-JP" altLang="en-US" sz="1200" dirty="0">
                <a:solidFill>
                  <a:srgbClr val="002060"/>
                </a:solidFill>
                <a:latin typeface="+mj-ea"/>
                <a:ea typeface="+mj-ea"/>
              </a:rPr>
              <a:t>やくそく</a:t>
            </a:r>
          </a:p>
        </p:txBody>
      </p:sp>
    </p:spTree>
    <p:extLst>
      <p:ext uri="{BB962C8B-B14F-4D97-AF65-F5344CB8AC3E}">
        <p14:creationId xmlns:p14="http://schemas.microsoft.com/office/powerpoint/2010/main" val="9957071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メイリオ"/>
        <a:cs typeface=""/>
      </a:majorFont>
      <a:minorFont>
        <a:latin typeface="Calibr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TotalTime>
  <Words>1305</Words>
  <Application>Microsoft Office PowerPoint</Application>
  <PresentationFormat>画面に合わせる (4:3)</PresentationFormat>
  <Paragraphs>161</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Meiryo UI</vt:lpstr>
      <vt:lpstr>メイリオ</vt:lpstr>
      <vt:lpstr>メイリオ 見出し</vt:lpstr>
      <vt:lpstr>Arial</vt:lpstr>
      <vt:lpstr>Calibri</vt:lpstr>
      <vt:lpstr>Calibri Light</vt:lpstr>
      <vt:lpstr>Office テーマ</vt:lpstr>
      <vt:lpstr>たばこについて 考えてみよう</vt:lpstr>
      <vt:lpstr>たばこを吸っていると</vt:lpstr>
      <vt:lpstr>たばこを吸っていると</vt:lpstr>
      <vt:lpstr>周りの人へのえいきょう</vt:lpstr>
      <vt:lpstr>周りの人へのえいきょう</vt:lpstr>
      <vt:lpstr>大切な家族が 病気になってしまったら…</vt:lpstr>
      <vt:lpstr>たばこのパッケージには</vt:lpstr>
      <vt:lpstr>でも、たばこを吸っている 大人がいます…</vt:lpstr>
      <vt:lpstr>こんなことはありませんか?</vt:lpstr>
      <vt:lpstr>「やめられない」のも    ひどくなると「病気」です!</vt:lpstr>
      <vt:lpstr>たばこがやめられないのは…</vt:lpstr>
      <vt:lpstr>たばこの依存症は治せます!</vt:lpstr>
      <vt:lpstr>「かかりつけ薬剤師」は、 健康の相談役！</vt:lpstr>
      <vt:lpstr>たばこをやめると、 こんなによいことがあります</vt:lpstr>
      <vt:lpstr>考えてみよう!!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林 妙子</dc:creator>
  <cp:lastModifiedBy>林 妙子</cp:lastModifiedBy>
  <cp:revision>85</cp:revision>
  <cp:lastPrinted>2019-09-13T06:57:26Z</cp:lastPrinted>
  <dcterms:created xsi:type="dcterms:W3CDTF">2019-06-10T00:49:16Z</dcterms:created>
  <dcterms:modified xsi:type="dcterms:W3CDTF">2019-09-13T07:02:11Z</dcterms:modified>
</cp:coreProperties>
</file>